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857" r:id="rId4"/>
  </p:sldMasterIdLst>
  <p:notesMasterIdLst>
    <p:notesMasterId r:id="rId41"/>
  </p:notesMasterIdLst>
  <p:handoutMasterIdLst>
    <p:handoutMasterId r:id="rId42"/>
  </p:handoutMasterIdLst>
  <p:sldIdLst>
    <p:sldId id="2147482346" r:id="rId5"/>
    <p:sldId id="2147482348" r:id="rId6"/>
    <p:sldId id="2147482644" r:id="rId7"/>
    <p:sldId id="2147482645" r:id="rId8"/>
    <p:sldId id="2147482405" r:id="rId9"/>
    <p:sldId id="2147482607" r:id="rId10"/>
    <p:sldId id="2147482382" r:id="rId11"/>
    <p:sldId id="2147482383" r:id="rId12"/>
    <p:sldId id="2147482385" r:id="rId13"/>
    <p:sldId id="2147482654" r:id="rId14"/>
    <p:sldId id="2147482646" r:id="rId15"/>
    <p:sldId id="2147482647" r:id="rId16"/>
    <p:sldId id="2147482648" r:id="rId17"/>
    <p:sldId id="2147482649" r:id="rId18"/>
    <p:sldId id="2147482650" r:id="rId19"/>
    <p:sldId id="2147482651" r:id="rId20"/>
    <p:sldId id="2147482652" r:id="rId21"/>
    <p:sldId id="2147482653" r:id="rId22"/>
    <p:sldId id="2147482659" r:id="rId23"/>
    <p:sldId id="2147482390" r:id="rId24"/>
    <p:sldId id="2147482392" r:id="rId25"/>
    <p:sldId id="2147482398" r:id="rId26"/>
    <p:sldId id="2147482609" r:id="rId27"/>
    <p:sldId id="2147482399" r:id="rId28"/>
    <p:sldId id="2147482400" r:id="rId29"/>
    <p:sldId id="2147482401" r:id="rId30"/>
    <p:sldId id="2147482393" r:id="rId31"/>
    <p:sldId id="2147482658" r:id="rId32"/>
    <p:sldId id="2147482395" r:id="rId33"/>
    <p:sldId id="2147482657" r:id="rId34"/>
    <p:sldId id="2147482656" r:id="rId35"/>
    <p:sldId id="2147482403" r:id="rId36"/>
    <p:sldId id="2147482655" r:id="rId37"/>
    <p:sldId id="2147482391" r:id="rId38"/>
    <p:sldId id="2147482602" r:id="rId39"/>
    <p:sldId id="2147482606" r:id="rId40"/>
  </p:sldIdLst>
  <p:sldSz cx="12192000" cy="6858000"/>
  <p:notesSz cx="6735763" cy="9866313"/>
  <p:custDataLst>
    <p:tags r:id="rId43"/>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開示レポートフォーマット" id="{853600DA-F5EC-4221-8CFA-7A7A077D074F}">
          <p14:sldIdLst>
            <p14:sldId id="2147482346"/>
            <p14:sldId id="2147482348"/>
            <p14:sldId id="2147482644"/>
            <p14:sldId id="2147482645"/>
            <p14:sldId id="2147482405"/>
            <p14:sldId id="2147482607"/>
            <p14:sldId id="2147482382"/>
            <p14:sldId id="2147482383"/>
            <p14:sldId id="2147482385"/>
            <p14:sldId id="2147482654"/>
            <p14:sldId id="2147482646"/>
            <p14:sldId id="2147482647"/>
            <p14:sldId id="2147482648"/>
            <p14:sldId id="2147482649"/>
            <p14:sldId id="2147482650"/>
            <p14:sldId id="2147482651"/>
            <p14:sldId id="2147482652"/>
            <p14:sldId id="2147482653"/>
            <p14:sldId id="2147482659"/>
            <p14:sldId id="2147482390"/>
            <p14:sldId id="2147482392"/>
            <p14:sldId id="2147482398"/>
            <p14:sldId id="2147482609"/>
            <p14:sldId id="2147482399"/>
            <p14:sldId id="2147482400"/>
            <p14:sldId id="2147482401"/>
            <p14:sldId id="2147482393"/>
            <p14:sldId id="2147482658"/>
            <p14:sldId id="2147482395"/>
            <p14:sldId id="2147482657"/>
            <p14:sldId id="2147482656"/>
            <p14:sldId id="2147482403"/>
            <p14:sldId id="2147482655"/>
            <p14:sldId id="2147482391"/>
            <p14:sldId id="2147482602"/>
            <p14:sldId id="2147482606"/>
          </p14:sldIdLst>
        </p14:section>
        <p14:section name="表紙のオプション" id="{092774D4-ADDE-43EF-AA96-8BE41EE3DEF4}">
          <p14:sldIdLst/>
        </p14:section>
      </p14:sectionLst>
    </p:ext>
    <p:ext uri="{EFAFB233-063F-42B5-8137-9DF3F51BA10A}">
      <p15:sldGuideLst xmlns:p15="http://schemas.microsoft.com/office/powerpoint/2012/main">
        <p15:guide id="6" orient="horz" pos="2160" userDrawn="1">
          <p15:clr>
            <a:srgbClr val="A4A3A4"/>
          </p15:clr>
        </p15:guide>
        <p15:guide id="8" orient="horz" pos="1071" userDrawn="1">
          <p15:clr>
            <a:srgbClr val="A4A3A4"/>
          </p15:clr>
        </p15:guide>
        <p15:guide id="10"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D0D3"/>
    <a:srgbClr val="FFC000"/>
    <a:srgbClr val="FFEBAB"/>
    <a:srgbClr val="59BB81"/>
    <a:srgbClr val="D5EBE4"/>
    <a:srgbClr val="0086AE"/>
    <a:srgbClr val="CAE1FC"/>
    <a:srgbClr val="2E2E38"/>
    <a:srgbClr val="BB1162"/>
    <a:srgbClr val="AB21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C8D830-A251-4700-AC50-E8585652D19A}" v="4" dt="2026-02-25T23:53:50.00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淡色スタイル 3 - アクセント 1">
    <a:wholeTbl>
      <a:tcTxStyle>
        <a:fontRef idx="minor">
          <a:srgbClr val="00000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淡色スタイル 3 - アクセント 2">
    <a:wholeTbl>
      <a:tcTxStyle>
        <a:fontRef idx="minor">
          <a:srgbClr val="00000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スタイル (淡色) 2">
    <a:wholeTbl>
      <a:tcTxStyle>
        <a:fontRef idx="minor">
          <a:srgbClr val="00000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rgbClr val="000000"/>
        </a:fontRef>
        <a:schemeClr val="bg1"/>
      </a:tcTxStyle>
      <a:tcStyle>
        <a:tcBdr/>
        <a:fillRef idx="1">
          <a:schemeClr val="tx1"/>
        </a:fillRef>
      </a:tcStyle>
    </a:firstRow>
  </a:tblStyle>
  <a:tblStyle styleId="{5940675A-B579-460E-94D1-54222C63F5DA}" styleName="スタイルなし、表のグリッド線あり">
    <a:wholeTbl>
      <a:tcTxStyle>
        <a:fontRef idx="minor">
          <a:srgbClr val="00000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997" autoAdjust="0"/>
    <p:restoredTop sz="96076" autoAdjust="0"/>
  </p:normalViewPr>
  <p:slideViewPr>
    <p:cSldViewPr snapToGrid="0">
      <p:cViewPr varScale="1">
        <p:scale>
          <a:sx n="63" d="100"/>
          <a:sy n="63" d="100"/>
        </p:scale>
        <p:origin x="268" y="56"/>
      </p:cViewPr>
      <p:guideLst>
        <p:guide orient="horz" pos="2160"/>
        <p:guide orient="horz" pos="1071"/>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2" name="ヘッダー プレースホルダー 1"/>
          <p:cNvSpPr>
            <a:spLocks noGrp="1"/>
          </p:cNvSpPr>
          <p:nvPr>
            <p:ph type="hdr" sz="quarter"/>
          </p:nvPr>
        </p:nvSpPr>
        <p:spPr>
          <a:xfrm>
            <a:off x="5" y="0"/>
            <a:ext cx="2919413" cy="495300"/>
          </a:xfrm>
          <a:prstGeom prst="rect">
            <a:avLst/>
          </a:prstGeom>
        </p:spPr>
        <p:txBody>
          <a:bodyPr vert="horz" lIns="91400" tIns="45698" rIns="91400" bIns="45698" rtlCol="0"/>
          <a:lstStyle>
            <a:lvl1pPr algn="l">
              <a:defRPr sz="1200"/>
            </a:lvl1pPr>
          </a:lstStyle>
          <a:p>
            <a:endParaRPr kumimoji="1" lang="ja-JP" altLang="en-US"/>
          </a:p>
        </p:txBody>
      </p:sp>
      <p:sp>
        <p:nvSpPr>
          <p:cNvPr id="1113" name="日付プレースホルダー 2"/>
          <p:cNvSpPr>
            <a:spLocks noGrp="1"/>
          </p:cNvSpPr>
          <p:nvPr>
            <p:ph type="dt" sz="quarter" idx="1"/>
          </p:nvPr>
        </p:nvSpPr>
        <p:spPr>
          <a:xfrm>
            <a:off x="3814763" y="0"/>
            <a:ext cx="2919412" cy="495300"/>
          </a:xfrm>
          <a:prstGeom prst="rect">
            <a:avLst/>
          </a:prstGeom>
        </p:spPr>
        <p:txBody>
          <a:bodyPr vert="horz" lIns="91400" tIns="45698" rIns="91400" bIns="45698" rtlCol="0"/>
          <a:lstStyle>
            <a:lvl1pPr algn="r">
              <a:defRPr sz="1200"/>
            </a:lvl1pPr>
          </a:lstStyle>
          <a:p>
            <a:fld id="{99F0E0B9-7366-4312-BE11-D9347DC87DAE}" type="datetimeFigureOut">
              <a:rPr kumimoji="1" lang="ja-JP" altLang="en-US" smtClean="0"/>
              <a:t>2026/2/26</a:t>
            </a:fld>
            <a:endParaRPr kumimoji="1" lang="ja-JP" altLang="en-US"/>
          </a:p>
        </p:txBody>
      </p:sp>
      <p:sp>
        <p:nvSpPr>
          <p:cNvPr id="1114" name="フッター プレースホルダー 3"/>
          <p:cNvSpPr>
            <a:spLocks noGrp="1"/>
          </p:cNvSpPr>
          <p:nvPr>
            <p:ph type="ftr" sz="quarter" idx="2"/>
          </p:nvPr>
        </p:nvSpPr>
        <p:spPr>
          <a:xfrm>
            <a:off x="5" y="9371014"/>
            <a:ext cx="2919413" cy="495300"/>
          </a:xfrm>
          <a:prstGeom prst="rect">
            <a:avLst/>
          </a:prstGeom>
        </p:spPr>
        <p:txBody>
          <a:bodyPr vert="horz" lIns="91400" tIns="45698" rIns="91400" bIns="45698" rtlCol="0" anchor="b"/>
          <a:lstStyle>
            <a:lvl1pPr algn="l">
              <a:defRPr sz="1200"/>
            </a:lvl1pPr>
          </a:lstStyle>
          <a:p>
            <a:endParaRPr kumimoji="1" lang="ja-JP" altLang="en-US"/>
          </a:p>
        </p:txBody>
      </p:sp>
      <p:sp>
        <p:nvSpPr>
          <p:cNvPr id="1115" name="スライド番号プレースホルダー 4"/>
          <p:cNvSpPr>
            <a:spLocks noGrp="1"/>
          </p:cNvSpPr>
          <p:nvPr>
            <p:ph type="sldNum" sz="quarter" idx="3"/>
          </p:nvPr>
        </p:nvSpPr>
        <p:spPr>
          <a:xfrm>
            <a:off x="3814763" y="9371014"/>
            <a:ext cx="2919412" cy="495300"/>
          </a:xfrm>
          <a:prstGeom prst="rect">
            <a:avLst/>
          </a:prstGeom>
        </p:spPr>
        <p:txBody>
          <a:bodyPr vert="horz" lIns="91400" tIns="45698" rIns="91400" bIns="45698" rtlCol="0" anchor="b"/>
          <a:lstStyle>
            <a:lvl1pPr algn="r">
              <a:defRPr sz="1200"/>
            </a:lvl1pPr>
          </a:lstStyle>
          <a:p>
            <a:fld id="{80D418F9-F4BC-46D6-B772-C00AA219E491}" type="slidenum">
              <a:rPr kumimoji="1" lang="ja-JP" altLang="en-US" smtClean="0"/>
              <a:t>‹#›</a:t>
            </a:fld>
            <a:endParaRPr kumimoji="1" lang="ja-JP" altLang="en-US"/>
          </a:p>
        </p:txBody>
      </p:sp>
    </p:spTree>
    <p:extLst>
      <p:ext uri="{BB962C8B-B14F-4D97-AF65-F5344CB8AC3E}">
        <p14:creationId xmlns:p14="http://schemas.microsoft.com/office/powerpoint/2010/main" val="272735061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07" userDrawn="1">
          <p15:clr>
            <a:srgbClr val="F26B43"/>
          </p15:clr>
        </p15:guide>
        <p15:guide id="2" pos="212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5" name="ヘッダー プレースホルダー 1"/>
          <p:cNvSpPr>
            <a:spLocks noGrp="1"/>
          </p:cNvSpPr>
          <p:nvPr>
            <p:ph type="hdr" sz="quarter"/>
          </p:nvPr>
        </p:nvSpPr>
        <p:spPr>
          <a:xfrm>
            <a:off x="5" y="0"/>
            <a:ext cx="2919413" cy="495300"/>
          </a:xfrm>
          <a:prstGeom prst="rect">
            <a:avLst/>
          </a:prstGeom>
        </p:spPr>
        <p:txBody>
          <a:bodyPr vert="horz" lIns="91400" tIns="45698" rIns="91400" bIns="45698" rtlCol="0"/>
          <a:lstStyle>
            <a:lvl1pPr algn="l">
              <a:defRPr sz="1200"/>
            </a:lvl1pPr>
          </a:lstStyle>
          <a:p>
            <a:endParaRPr kumimoji="1" lang="ja-JP" altLang="en-US"/>
          </a:p>
        </p:txBody>
      </p:sp>
      <p:sp>
        <p:nvSpPr>
          <p:cNvPr id="1106" name="日付プレースホルダー 2"/>
          <p:cNvSpPr>
            <a:spLocks noGrp="1"/>
          </p:cNvSpPr>
          <p:nvPr>
            <p:ph type="dt" idx="1"/>
          </p:nvPr>
        </p:nvSpPr>
        <p:spPr>
          <a:xfrm>
            <a:off x="3814763" y="0"/>
            <a:ext cx="2919412" cy="495300"/>
          </a:xfrm>
          <a:prstGeom prst="rect">
            <a:avLst/>
          </a:prstGeom>
        </p:spPr>
        <p:txBody>
          <a:bodyPr vert="horz" lIns="91400" tIns="45698" rIns="91400" bIns="45698" rtlCol="0"/>
          <a:lstStyle>
            <a:lvl1pPr algn="r">
              <a:defRPr sz="1200"/>
            </a:lvl1pPr>
          </a:lstStyle>
          <a:p>
            <a:fld id="{85D7AA44-CA4B-4D37-824A-FDFF4A84B99A}" type="datetimeFigureOut">
              <a:rPr kumimoji="1" lang="ja-JP" altLang="en-US" smtClean="0"/>
              <a:t>2026/2/26</a:t>
            </a:fld>
            <a:endParaRPr kumimoji="1" lang="ja-JP" altLang="en-US"/>
          </a:p>
        </p:txBody>
      </p:sp>
      <p:sp>
        <p:nvSpPr>
          <p:cNvPr id="1107" name="スライド イメージ プレースホルダー 3"/>
          <p:cNvSpPr>
            <a:spLocks noGrp="1" noRot="1" noChangeAspect="1"/>
          </p:cNvSpPr>
          <p:nvPr>
            <p:ph type="sldImg" idx="2"/>
          </p:nvPr>
        </p:nvSpPr>
        <p:spPr>
          <a:xfrm>
            <a:off x="411163" y="1233488"/>
            <a:ext cx="5913437" cy="3327400"/>
          </a:xfrm>
          <a:prstGeom prst="rect">
            <a:avLst/>
          </a:prstGeom>
          <a:noFill/>
          <a:ln w="12700">
            <a:solidFill>
              <a:prstClr val="black"/>
            </a:solidFill>
          </a:ln>
        </p:spPr>
        <p:txBody>
          <a:bodyPr vert="horz" lIns="91400" tIns="45698" rIns="91400" bIns="45698" rtlCol="0" anchor="ctr"/>
          <a:lstStyle/>
          <a:p>
            <a:endParaRPr lang="ja-JP" altLang="en-US"/>
          </a:p>
        </p:txBody>
      </p:sp>
      <p:sp>
        <p:nvSpPr>
          <p:cNvPr id="1108" name="ノート プレースホルダー 4"/>
          <p:cNvSpPr>
            <a:spLocks noGrp="1"/>
          </p:cNvSpPr>
          <p:nvPr>
            <p:ph type="body" sz="quarter" idx="3"/>
          </p:nvPr>
        </p:nvSpPr>
        <p:spPr>
          <a:xfrm>
            <a:off x="673100" y="4748214"/>
            <a:ext cx="5389564" cy="3884613"/>
          </a:xfrm>
          <a:prstGeom prst="rect">
            <a:avLst/>
          </a:prstGeom>
        </p:spPr>
        <p:txBody>
          <a:bodyPr vert="horz" lIns="91400" tIns="45698" rIns="91400" bIns="4569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09" name="フッター プレースホルダー 5"/>
          <p:cNvSpPr>
            <a:spLocks noGrp="1"/>
          </p:cNvSpPr>
          <p:nvPr>
            <p:ph type="ftr" sz="quarter" idx="4"/>
          </p:nvPr>
        </p:nvSpPr>
        <p:spPr>
          <a:xfrm>
            <a:off x="5" y="9371014"/>
            <a:ext cx="2919413" cy="495300"/>
          </a:xfrm>
          <a:prstGeom prst="rect">
            <a:avLst/>
          </a:prstGeom>
        </p:spPr>
        <p:txBody>
          <a:bodyPr vert="horz" lIns="91400" tIns="45698" rIns="91400" bIns="45698" rtlCol="0" anchor="b"/>
          <a:lstStyle>
            <a:lvl1pPr algn="l">
              <a:defRPr sz="1200"/>
            </a:lvl1pPr>
          </a:lstStyle>
          <a:p>
            <a:endParaRPr kumimoji="1" lang="ja-JP" altLang="en-US"/>
          </a:p>
        </p:txBody>
      </p:sp>
      <p:sp>
        <p:nvSpPr>
          <p:cNvPr id="1110" name="スライド番号プレースホルダー 6"/>
          <p:cNvSpPr>
            <a:spLocks noGrp="1"/>
          </p:cNvSpPr>
          <p:nvPr>
            <p:ph type="sldNum" sz="quarter" idx="5"/>
          </p:nvPr>
        </p:nvSpPr>
        <p:spPr>
          <a:xfrm>
            <a:off x="3814763" y="9371014"/>
            <a:ext cx="2919412" cy="495300"/>
          </a:xfrm>
          <a:prstGeom prst="rect">
            <a:avLst/>
          </a:prstGeom>
        </p:spPr>
        <p:txBody>
          <a:bodyPr vert="horz" lIns="91400" tIns="45698" rIns="91400" bIns="45698" rtlCol="0" anchor="b"/>
          <a:lstStyle>
            <a:lvl1pPr algn="r">
              <a:defRPr sz="1200"/>
            </a:lvl1pPr>
          </a:lstStyle>
          <a:p>
            <a:fld id="{64D23413-02FE-4DC1-9FD0-53A34BBDAC18}" type="slidenum">
              <a:rPr kumimoji="1" lang="ja-JP" altLang="en-US" smtClean="0"/>
              <a:t>‹#›</a:t>
            </a:fld>
            <a:endParaRPr kumimoji="1" lang="ja-JP" altLang="en-US"/>
          </a:p>
        </p:txBody>
      </p:sp>
    </p:spTree>
    <p:extLst>
      <p:ext uri="{BB962C8B-B14F-4D97-AF65-F5344CB8AC3E}">
        <p14:creationId xmlns:p14="http://schemas.microsoft.com/office/powerpoint/2010/main" val="3368959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4D23413-02FE-4DC1-9FD0-53A34BBDAC18}" type="slidenum">
              <a:rPr kumimoji="1" lang="ja-JP" altLang="en-US" smtClean="0"/>
              <a:t>0</a:t>
            </a:fld>
            <a:endParaRPr kumimoji="1" lang="ja-JP" altLang="en-US"/>
          </a:p>
        </p:txBody>
      </p:sp>
    </p:spTree>
    <p:extLst>
      <p:ext uri="{BB962C8B-B14F-4D97-AF65-F5344CB8AC3E}">
        <p14:creationId xmlns:p14="http://schemas.microsoft.com/office/powerpoint/2010/main" val="123500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スライド イメージ プレースホルダー 1"/>
          <p:cNvSpPr>
            <a:spLocks noGrp="1" noRot="1" noChangeAspect="1"/>
          </p:cNvSpPr>
          <p:nvPr>
            <p:ph type="sldImg"/>
          </p:nvPr>
        </p:nvSpPr>
        <p:spPr/>
      </p:sp>
      <p:sp>
        <p:nvSpPr>
          <p:cNvPr id="1234" name="ノート プレースホルダー 2"/>
          <p:cNvSpPr>
            <a:spLocks noGrp="1"/>
          </p:cNvSpPr>
          <p:nvPr>
            <p:ph type="body" idx="1"/>
          </p:nvPr>
        </p:nvSpPr>
        <p:spPr/>
        <p:txBody>
          <a:bodyPr/>
          <a:lstStyle/>
          <a:p>
            <a:endParaRPr kumimoji="1" lang="ja-JP" altLang="en-US"/>
          </a:p>
        </p:txBody>
      </p:sp>
      <p:sp>
        <p:nvSpPr>
          <p:cNvPr id="1235" name="スライド番号プレースホルダー 3"/>
          <p:cNvSpPr>
            <a:spLocks noGrp="1"/>
          </p:cNvSpPr>
          <p:nvPr>
            <p:ph type="sldNum" sz="quarter" idx="5"/>
          </p:nvPr>
        </p:nvSpPr>
        <p:spPr/>
        <p:txBody>
          <a:bodyPr/>
          <a:lstStyle/>
          <a:p>
            <a:fld id="{64D23413-02FE-4DC1-9FD0-53A34BBDAC18}" type="slidenum">
              <a:rPr kumimoji="1" lang="ja-JP" altLang="en-US" smtClean="0"/>
              <a:t>5</a:t>
            </a:fld>
            <a:endParaRPr kumimoji="1" lang="ja-JP" altLang="en-US"/>
          </a:p>
        </p:txBody>
      </p:sp>
    </p:spTree>
    <p:extLst>
      <p:ext uri="{BB962C8B-B14F-4D97-AF65-F5344CB8AC3E}">
        <p14:creationId xmlns:p14="http://schemas.microsoft.com/office/powerpoint/2010/main" val="161090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 name="スライド イメージ プレースホルダー 1"/>
          <p:cNvSpPr>
            <a:spLocks noGrp="1" noRot="1" noChangeAspect="1"/>
          </p:cNvSpPr>
          <p:nvPr>
            <p:ph type="sldImg"/>
          </p:nvPr>
        </p:nvSpPr>
        <p:spPr/>
      </p:sp>
      <p:sp>
        <p:nvSpPr>
          <p:cNvPr id="1370" name="ノート プレースホルダー 2"/>
          <p:cNvSpPr>
            <a:spLocks noGrp="1"/>
          </p:cNvSpPr>
          <p:nvPr>
            <p:ph type="body" idx="1"/>
          </p:nvPr>
        </p:nvSpPr>
        <p:spPr/>
        <p:txBody>
          <a:bodyPr/>
          <a:lstStyle/>
          <a:p>
            <a:endParaRPr kumimoji="1" lang="ja-JP" altLang="en-US"/>
          </a:p>
        </p:txBody>
      </p:sp>
      <p:sp>
        <p:nvSpPr>
          <p:cNvPr id="1371" name="スライド番号プレースホルダー 3"/>
          <p:cNvSpPr>
            <a:spLocks noGrp="1"/>
          </p:cNvSpPr>
          <p:nvPr>
            <p:ph type="sldNum" sz="quarter" idx="5"/>
          </p:nvPr>
        </p:nvSpPr>
        <p:spPr/>
        <p:txBody>
          <a:bodyPr/>
          <a:lstStyle/>
          <a:p>
            <a:fld id="{64D23413-02FE-4DC1-9FD0-53A34BBDAC18}" type="slidenum">
              <a:rPr kumimoji="1" lang="ja-JP" altLang="en-US" smtClean="0"/>
              <a:t>6</a:t>
            </a:fld>
            <a:endParaRPr kumimoji="1" lang="ja-JP" altLang="en-US"/>
          </a:p>
        </p:txBody>
      </p:sp>
    </p:spTree>
    <p:extLst>
      <p:ext uri="{BB962C8B-B14F-4D97-AF65-F5344CB8AC3E}">
        <p14:creationId xmlns:p14="http://schemas.microsoft.com/office/powerpoint/2010/main" val="321297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0" name="スライド イメージ プレースホルダー 1"/>
          <p:cNvSpPr>
            <a:spLocks noGrp="1" noRot="1" noChangeAspect="1"/>
          </p:cNvSpPr>
          <p:nvPr>
            <p:ph type="sldImg"/>
          </p:nvPr>
        </p:nvSpPr>
        <p:spPr/>
      </p:sp>
      <p:sp>
        <p:nvSpPr>
          <p:cNvPr id="1401" name="ノート プレースホルダー 2"/>
          <p:cNvSpPr>
            <a:spLocks noGrp="1"/>
          </p:cNvSpPr>
          <p:nvPr>
            <p:ph type="body" idx="1"/>
          </p:nvPr>
        </p:nvSpPr>
        <p:spPr/>
        <p:txBody>
          <a:bodyPr/>
          <a:lstStyle/>
          <a:p>
            <a:endParaRPr kumimoji="1" lang="ja-JP" altLang="en-US"/>
          </a:p>
        </p:txBody>
      </p:sp>
      <p:sp>
        <p:nvSpPr>
          <p:cNvPr id="1402" name="スライド番号プレースホルダー 3"/>
          <p:cNvSpPr>
            <a:spLocks noGrp="1"/>
          </p:cNvSpPr>
          <p:nvPr>
            <p:ph type="sldNum" sz="quarter" idx="5"/>
          </p:nvPr>
        </p:nvSpPr>
        <p:spPr/>
        <p:txBody>
          <a:bodyPr/>
          <a:lstStyle/>
          <a:p>
            <a:fld id="{64D23413-02FE-4DC1-9FD0-53A34BBDAC18}" type="slidenum">
              <a:rPr kumimoji="1" lang="ja-JP" altLang="en-US" smtClean="0"/>
              <a:t>7</a:t>
            </a:fld>
            <a:endParaRPr kumimoji="1" lang="ja-JP" altLang="en-US"/>
          </a:p>
        </p:txBody>
      </p:sp>
    </p:spTree>
    <p:extLst>
      <p:ext uri="{BB962C8B-B14F-4D97-AF65-F5344CB8AC3E}">
        <p14:creationId xmlns:p14="http://schemas.microsoft.com/office/powerpoint/2010/main" val="68586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 name="スライド イメージ プレースホルダー 1"/>
          <p:cNvSpPr>
            <a:spLocks noGrp="1" noRot="1" noChangeAspect="1"/>
          </p:cNvSpPr>
          <p:nvPr>
            <p:ph type="sldImg"/>
          </p:nvPr>
        </p:nvSpPr>
        <p:spPr/>
      </p:sp>
      <p:sp>
        <p:nvSpPr>
          <p:cNvPr id="1428" name="ノート プレースホルダー 2"/>
          <p:cNvSpPr>
            <a:spLocks noGrp="1"/>
          </p:cNvSpPr>
          <p:nvPr>
            <p:ph type="body" idx="1"/>
          </p:nvPr>
        </p:nvSpPr>
        <p:spPr/>
        <p:txBody>
          <a:bodyPr/>
          <a:lstStyle/>
          <a:p>
            <a:endParaRPr kumimoji="1" lang="ja-JP" altLang="en-US"/>
          </a:p>
        </p:txBody>
      </p:sp>
      <p:sp>
        <p:nvSpPr>
          <p:cNvPr id="1429" name="スライド番号プレースホルダー 3"/>
          <p:cNvSpPr>
            <a:spLocks noGrp="1"/>
          </p:cNvSpPr>
          <p:nvPr>
            <p:ph type="sldNum" sz="quarter" idx="5"/>
          </p:nvPr>
        </p:nvSpPr>
        <p:spPr/>
        <p:txBody>
          <a:bodyPr/>
          <a:lstStyle/>
          <a:p>
            <a:fld id="{64D23413-02FE-4DC1-9FD0-53A34BBDAC18}" type="slidenum">
              <a:rPr kumimoji="1" lang="ja-JP" altLang="en-US" smtClean="0"/>
              <a:t>8</a:t>
            </a:fld>
            <a:endParaRPr kumimoji="1" lang="ja-JP" altLang="en-US"/>
          </a:p>
        </p:txBody>
      </p:sp>
    </p:spTree>
    <p:extLst>
      <p:ext uri="{BB962C8B-B14F-4D97-AF65-F5344CB8AC3E}">
        <p14:creationId xmlns:p14="http://schemas.microsoft.com/office/powerpoint/2010/main" val="812390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4" name="スライド イメージ プレースホルダー 1"/>
          <p:cNvSpPr>
            <a:spLocks noGrp="1" noRot="1" noChangeAspect="1"/>
          </p:cNvSpPr>
          <p:nvPr>
            <p:ph type="sldImg"/>
          </p:nvPr>
        </p:nvSpPr>
        <p:spPr/>
      </p:sp>
      <p:sp>
        <p:nvSpPr>
          <p:cNvPr id="2395" name="ノート プレースホルダー 2"/>
          <p:cNvSpPr>
            <a:spLocks noGrp="1"/>
          </p:cNvSpPr>
          <p:nvPr>
            <p:ph type="body" idx="1"/>
          </p:nvPr>
        </p:nvSpPr>
        <p:spPr/>
        <p:txBody>
          <a:bodyPr/>
          <a:lstStyle/>
          <a:p>
            <a:endParaRPr kumimoji="1" lang="ja-JP" altLang="en-US"/>
          </a:p>
        </p:txBody>
      </p:sp>
      <p:sp>
        <p:nvSpPr>
          <p:cNvPr id="2396" name="スライド番号プレースホルダー 3"/>
          <p:cNvSpPr>
            <a:spLocks noGrp="1"/>
          </p:cNvSpPr>
          <p:nvPr>
            <p:ph type="sldNum" sz="quarter" idx="5"/>
          </p:nvPr>
        </p:nvSpPr>
        <p:spPr/>
        <p:txBody>
          <a:bodyPr/>
          <a:lstStyle/>
          <a:p>
            <a:fld id="{64D23413-02FE-4DC1-9FD0-53A34BBDAC18}" type="slidenum">
              <a:rPr kumimoji="1" lang="ja-JP" altLang="en-US" smtClean="0"/>
              <a:t>33</a:t>
            </a:fld>
            <a:endParaRPr kumimoji="1" lang="ja-JP" altLang="en-US"/>
          </a:p>
        </p:txBody>
      </p:sp>
    </p:spTree>
    <p:extLst>
      <p:ext uri="{BB962C8B-B14F-4D97-AF65-F5344CB8AC3E}">
        <p14:creationId xmlns:p14="http://schemas.microsoft.com/office/powerpoint/2010/main" val="2106165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32" name="Oval 5"/>
          <p:cNvSpPr>
            <a:spLocks noChangeAspect="1"/>
          </p:cNvSpPr>
          <p:nvPr userDrawn="1"/>
        </p:nvSpPr>
        <p:spPr>
          <a:xfrm>
            <a:off x="9797096" y="3840578"/>
            <a:ext cx="2192259" cy="2192259"/>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a:solidFill>
                <a:schemeClr val="accent1">
                  <a:lumMod val="75000"/>
                </a:schemeClr>
              </a:solidFill>
            </a:endParaRPr>
          </a:p>
        </p:txBody>
      </p:sp>
      <p:grpSp>
        <p:nvGrpSpPr>
          <p:cNvPr id="1033" name="Group 6"/>
          <p:cNvGrpSpPr/>
          <p:nvPr userDrawn="1"/>
        </p:nvGrpSpPr>
        <p:grpSpPr>
          <a:xfrm>
            <a:off x="457200" y="1371599"/>
            <a:ext cx="4115723" cy="4114800"/>
            <a:chOff x="457200" y="1371599"/>
            <a:chExt cx="4115723" cy="4114800"/>
          </a:xfrm>
        </p:grpSpPr>
        <p:sp>
          <p:nvSpPr>
            <p:cNvPr id="1034" name="Oval 7"/>
            <p:cNvSpPr/>
            <p:nvPr/>
          </p:nvSpPr>
          <p:spPr>
            <a:xfrm>
              <a:off x="457200" y="1371599"/>
              <a:ext cx="4114800" cy="4114800"/>
            </a:xfrm>
            <a:prstGeom prst="ellipse">
              <a:avLst/>
            </a:prstGeom>
            <a:solidFill>
              <a:srgbClr val="992F3A"/>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Oval 8"/>
            <p:cNvSpPr/>
            <p:nvPr/>
          </p:nvSpPr>
          <p:spPr>
            <a:xfrm>
              <a:off x="1002376" y="1643726"/>
              <a:ext cx="3570547" cy="3570547"/>
            </a:xfrm>
            <a:prstGeom prst="ellipse">
              <a:avLst/>
            </a:prstGeom>
            <a:solidFill>
              <a:schemeClr val="bg1"/>
            </a:solidFill>
            <a:ln w="762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algn="ctr"/>
              <a:r>
                <a:rPr lang="en-US" sz="6600" b="1">
                  <a:solidFill>
                    <a:srgbClr val="992F3A"/>
                  </a:solidFill>
                </a:rPr>
                <a:t>2025</a:t>
              </a:r>
            </a:p>
          </p:txBody>
        </p:sp>
      </p:grpSp>
      <p:sp>
        <p:nvSpPr>
          <p:cNvPr id="1036" name="Oval 9"/>
          <p:cNvSpPr>
            <a:spLocks noChangeAspect="1"/>
          </p:cNvSpPr>
          <p:nvPr userDrawn="1"/>
        </p:nvSpPr>
        <p:spPr>
          <a:xfrm>
            <a:off x="307022" y="488871"/>
            <a:ext cx="1108075" cy="1108075"/>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a:solidFill>
                <a:schemeClr val="accent1">
                  <a:lumMod val="75000"/>
                </a:schemeClr>
              </a:solidFill>
            </a:endParaRPr>
          </a:p>
        </p:txBody>
      </p:sp>
      <p:sp>
        <p:nvSpPr>
          <p:cNvPr id="1037" name="Freeform: Shape 10"/>
          <p:cNvSpPr>
            <a:spLocks noChangeAspect="1"/>
          </p:cNvSpPr>
          <p:nvPr userDrawn="1"/>
        </p:nvSpPr>
        <p:spPr>
          <a:xfrm>
            <a:off x="-2540" y="-159"/>
            <a:ext cx="497840" cy="655956"/>
          </a:xfrm>
          <a:custGeom>
            <a:avLst/>
            <a:gdLst>
              <a:gd name="connsiteX0" fmla="*/ 0 w 497840"/>
              <a:gd name="connsiteY0" fmla="*/ 0 h 655956"/>
              <a:gd name="connsiteX1" fmla="*/ 442047 w 497840"/>
              <a:gd name="connsiteY1" fmla="*/ 0 h 655956"/>
              <a:gd name="connsiteX2" fmla="*/ 462909 w 497840"/>
              <a:gd name="connsiteY2" fmla="*/ 38436 h 655956"/>
              <a:gd name="connsiteX3" fmla="*/ 497840 w 497840"/>
              <a:gd name="connsiteY3" fmla="*/ 211456 h 655956"/>
              <a:gd name="connsiteX4" fmla="*/ 53340 w 497840"/>
              <a:gd name="connsiteY4" fmla="*/ 655956 h 655956"/>
              <a:gd name="connsiteX5" fmla="*/ 0 w 497840"/>
              <a:gd name="connsiteY5" fmla="*/ 650579 h 6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 h="655956">
                <a:moveTo>
                  <a:pt x="0" y="0"/>
                </a:moveTo>
                <a:lnTo>
                  <a:pt x="442047" y="0"/>
                </a:lnTo>
                <a:lnTo>
                  <a:pt x="462909" y="38436"/>
                </a:lnTo>
                <a:cubicBezTo>
                  <a:pt x="485402" y="91616"/>
                  <a:pt x="497840" y="150083"/>
                  <a:pt x="497840" y="211456"/>
                </a:cubicBezTo>
                <a:cubicBezTo>
                  <a:pt x="497840" y="456947"/>
                  <a:pt x="298831" y="655956"/>
                  <a:pt x="53340" y="655956"/>
                </a:cubicBezTo>
                <a:lnTo>
                  <a:pt x="0" y="650579"/>
                </a:lnTo>
                <a:close/>
              </a:path>
            </a:pathLst>
          </a:cu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400">
              <a:solidFill>
                <a:schemeClr val="accent1">
                  <a:lumMod val="75000"/>
                </a:schemeClr>
              </a:solidFill>
            </a:endParaRPr>
          </a:p>
        </p:txBody>
      </p:sp>
      <p:sp>
        <p:nvSpPr>
          <p:cNvPr id="1038" name="Freeform: Shape 11"/>
          <p:cNvSpPr>
            <a:spLocks noChangeAspect="1"/>
          </p:cNvSpPr>
          <p:nvPr userDrawn="1"/>
        </p:nvSpPr>
        <p:spPr>
          <a:xfrm>
            <a:off x="720574" y="0"/>
            <a:ext cx="844852" cy="312898"/>
          </a:xfrm>
          <a:custGeom>
            <a:avLst/>
            <a:gdLst>
              <a:gd name="connsiteX0" fmla="*/ 0 w 844852"/>
              <a:gd name="connsiteY0" fmla="*/ 0 h 312898"/>
              <a:gd name="connsiteX1" fmla="*/ 844852 w 844852"/>
              <a:gd name="connsiteY1" fmla="*/ 0 h 312898"/>
              <a:gd name="connsiteX2" fmla="*/ 831995 w 844852"/>
              <a:gd name="connsiteY2" fmla="*/ 41418 h 312898"/>
              <a:gd name="connsiteX3" fmla="*/ 422426 w 844852"/>
              <a:gd name="connsiteY3" fmla="*/ 312898 h 312898"/>
              <a:gd name="connsiteX4" fmla="*/ 12857 w 844852"/>
              <a:gd name="connsiteY4" fmla="*/ 41418 h 31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852" h="312898">
                <a:moveTo>
                  <a:pt x="0" y="0"/>
                </a:moveTo>
                <a:lnTo>
                  <a:pt x="844852" y="0"/>
                </a:lnTo>
                <a:lnTo>
                  <a:pt x="831995" y="41418"/>
                </a:lnTo>
                <a:cubicBezTo>
                  <a:pt x="764516" y="200955"/>
                  <a:pt x="606544" y="312898"/>
                  <a:pt x="422426" y="312898"/>
                </a:cubicBezTo>
                <a:cubicBezTo>
                  <a:pt x="238308" y="312898"/>
                  <a:pt x="80336" y="200955"/>
                  <a:pt x="12857" y="41418"/>
                </a:cubicBezTo>
                <a:close/>
              </a:path>
            </a:pathLst>
          </a:custGeom>
          <a:pattFill prst="ltVert">
            <a:fgClr>
              <a:schemeClr val="accent1">
                <a:lumMod val="5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400">
              <a:solidFill>
                <a:schemeClr val="accent1">
                  <a:lumMod val="75000"/>
                </a:schemeClr>
              </a:solidFill>
            </a:endParaRPr>
          </a:p>
        </p:txBody>
      </p:sp>
      <p:sp>
        <p:nvSpPr>
          <p:cNvPr id="1039" name="Oval 12"/>
          <p:cNvSpPr>
            <a:spLocks noChangeAspect="1"/>
          </p:cNvSpPr>
          <p:nvPr userDrawn="1"/>
        </p:nvSpPr>
        <p:spPr>
          <a:xfrm rot="5400000">
            <a:off x="159861" y="5720397"/>
            <a:ext cx="889000" cy="88900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a:solidFill>
                <a:schemeClr val="accent1">
                  <a:lumMod val="75000"/>
                </a:schemeClr>
              </a:solidFill>
            </a:endParaRPr>
          </a:p>
        </p:txBody>
      </p:sp>
      <p:sp>
        <p:nvSpPr>
          <p:cNvPr id="1040" name="Freeform: Shape 13"/>
          <p:cNvSpPr>
            <a:spLocks noChangeAspect="1"/>
          </p:cNvSpPr>
          <p:nvPr userDrawn="1"/>
        </p:nvSpPr>
        <p:spPr>
          <a:xfrm rot="5400000">
            <a:off x="1990765" y="6169065"/>
            <a:ext cx="488871" cy="889000"/>
          </a:xfrm>
          <a:custGeom>
            <a:avLst/>
            <a:gdLst>
              <a:gd name="connsiteX0" fmla="*/ 0 w 488871"/>
              <a:gd name="connsiteY0" fmla="*/ 444500 h 889000"/>
              <a:gd name="connsiteX1" fmla="*/ 444500 w 488871"/>
              <a:gd name="connsiteY1" fmla="*/ 0 h 889000"/>
              <a:gd name="connsiteX2" fmla="*/ 488871 w 488871"/>
              <a:gd name="connsiteY2" fmla="*/ 4473 h 889000"/>
              <a:gd name="connsiteX3" fmla="*/ 488871 w 488871"/>
              <a:gd name="connsiteY3" fmla="*/ 884527 h 889000"/>
              <a:gd name="connsiteX4" fmla="*/ 444500 w 488871"/>
              <a:gd name="connsiteY4" fmla="*/ 889000 h 889000"/>
              <a:gd name="connsiteX5" fmla="*/ 0 w 488871"/>
              <a:gd name="connsiteY5" fmla="*/ 44450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71" h="889000">
                <a:moveTo>
                  <a:pt x="0" y="444500"/>
                </a:moveTo>
                <a:cubicBezTo>
                  <a:pt x="0" y="199009"/>
                  <a:pt x="199009" y="0"/>
                  <a:pt x="444500" y="0"/>
                </a:cubicBezTo>
                <a:lnTo>
                  <a:pt x="488871" y="4473"/>
                </a:lnTo>
                <a:lnTo>
                  <a:pt x="488871" y="884527"/>
                </a:lnTo>
                <a:lnTo>
                  <a:pt x="444500" y="889000"/>
                </a:lnTo>
                <a:cubicBezTo>
                  <a:pt x="199009" y="889000"/>
                  <a:pt x="0" y="689991"/>
                  <a:pt x="0" y="444500"/>
                </a:cubicBezTo>
                <a:close/>
              </a:path>
            </a:pathLst>
          </a:cu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400">
              <a:solidFill>
                <a:schemeClr val="accent1">
                  <a:lumMod val="75000"/>
                </a:schemeClr>
              </a:solidFill>
            </a:endParaRPr>
          </a:p>
        </p:txBody>
      </p:sp>
      <p:sp>
        <p:nvSpPr>
          <p:cNvPr id="1041" name="Freeform: Shape 14"/>
          <p:cNvSpPr>
            <a:spLocks noChangeAspect="1"/>
          </p:cNvSpPr>
          <p:nvPr userDrawn="1"/>
        </p:nvSpPr>
        <p:spPr>
          <a:xfrm>
            <a:off x="-3175" y="2670850"/>
            <a:ext cx="404336" cy="758150"/>
          </a:xfrm>
          <a:custGeom>
            <a:avLst/>
            <a:gdLst>
              <a:gd name="connsiteX0" fmla="*/ 25261 w 404336"/>
              <a:gd name="connsiteY0" fmla="*/ 0 h 758150"/>
              <a:gd name="connsiteX1" fmla="*/ 404336 w 404336"/>
              <a:gd name="connsiteY1" fmla="*/ 379075 h 758150"/>
              <a:gd name="connsiteX2" fmla="*/ 25261 w 404336"/>
              <a:gd name="connsiteY2" fmla="*/ 758150 h 758150"/>
              <a:gd name="connsiteX3" fmla="*/ 0 w 404336"/>
              <a:gd name="connsiteY3" fmla="*/ 755604 h 758150"/>
              <a:gd name="connsiteX4" fmla="*/ 0 w 404336"/>
              <a:gd name="connsiteY4" fmla="*/ 2547 h 75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336" h="758150">
                <a:moveTo>
                  <a:pt x="25261" y="0"/>
                </a:moveTo>
                <a:cubicBezTo>
                  <a:pt x="234618" y="0"/>
                  <a:pt x="404336" y="169718"/>
                  <a:pt x="404336" y="379075"/>
                </a:cubicBezTo>
                <a:cubicBezTo>
                  <a:pt x="404336" y="588432"/>
                  <a:pt x="234618" y="758150"/>
                  <a:pt x="25261" y="758150"/>
                </a:cubicBezTo>
                <a:lnTo>
                  <a:pt x="0" y="755604"/>
                </a:lnTo>
                <a:lnTo>
                  <a:pt x="0" y="2547"/>
                </a:lnTo>
                <a:close/>
              </a:path>
            </a:pathLst>
          </a:cu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400">
              <a:solidFill>
                <a:schemeClr val="accent1">
                  <a:lumMod val="75000"/>
                </a:schemeClr>
              </a:solidFill>
            </a:endParaRPr>
          </a:p>
        </p:txBody>
      </p:sp>
      <p:sp>
        <p:nvSpPr>
          <p:cNvPr id="1042" name="Rectangle 15"/>
          <p:cNvSpPr/>
          <p:nvPr userDrawn="1"/>
        </p:nvSpPr>
        <p:spPr>
          <a:xfrm>
            <a:off x="4628039" y="2670850"/>
            <a:ext cx="7563961" cy="191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992F3A"/>
                </a:solidFill>
              </a:rPr>
              <a:t>HUMAN CAPITAL REPORT</a:t>
            </a:r>
          </a:p>
          <a:p>
            <a:r>
              <a:rPr lang="ja-JP" altLang="en-US" sz="4000" b="1">
                <a:solidFill>
                  <a:srgbClr val="992F3A"/>
                </a:solidFill>
              </a:rPr>
              <a:t>人的資本開示レポート</a:t>
            </a:r>
            <a:endParaRPr lang="en-US" altLang="ja-JP" sz="4000" b="1">
              <a:solidFill>
                <a:srgbClr val="992F3A"/>
              </a:solidFill>
            </a:endParaRPr>
          </a:p>
        </p:txBody>
      </p:sp>
      <p:sp>
        <p:nvSpPr>
          <p:cNvPr id="1043" name="Oval 16"/>
          <p:cNvSpPr>
            <a:spLocks noChangeAspect="1"/>
          </p:cNvSpPr>
          <p:nvPr userDrawn="1"/>
        </p:nvSpPr>
        <p:spPr>
          <a:xfrm>
            <a:off x="3421539" y="5308600"/>
            <a:ext cx="1108075" cy="1108075"/>
          </a:xfrm>
          <a:prstGeom prst="ellipse">
            <a:avLst/>
          </a:prstGeom>
          <a:pattFill prst="dkVert">
            <a:fgClr>
              <a:schemeClr val="bg2">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a:solidFill>
                <a:schemeClr val="accent1">
                  <a:lumMod val="75000"/>
                </a:schemeClr>
              </a:solidFill>
            </a:endParaRPr>
          </a:p>
        </p:txBody>
      </p:sp>
      <p:sp>
        <p:nvSpPr>
          <p:cNvPr id="1044" name="Oval 17"/>
          <p:cNvSpPr>
            <a:spLocks noChangeAspect="1"/>
          </p:cNvSpPr>
          <p:nvPr userDrawn="1"/>
        </p:nvSpPr>
        <p:spPr>
          <a:xfrm rot="5400000">
            <a:off x="4127500" y="989438"/>
            <a:ext cx="889000" cy="88900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a:solidFill>
                <a:schemeClr val="accent1">
                  <a:lumMod val="75000"/>
                </a:schemeClr>
              </a:solidFill>
            </a:endParaRPr>
          </a:p>
        </p:txBody>
      </p:sp>
      <p:sp>
        <p:nvSpPr>
          <p:cNvPr id="1045" name="Freeform: Shape 18"/>
          <p:cNvSpPr>
            <a:spLocks noChangeAspect="1"/>
          </p:cNvSpPr>
          <p:nvPr userDrawn="1"/>
        </p:nvSpPr>
        <p:spPr>
          <a:xfrm rot="5400000">
            <a:off x="11539299" y="6198394"/>
            <a:ext cx="665163" cy="654050"/>
          </a:xfrm>
          <a:custGeom>
            <a:avLst/>
            <a:gdLst>
              <a:gd name="connsiteX0" fmla="*/ 0 w 665163"/>
              <a:gd name="connsiteY0" fmla="*/ 209550 h 654050"/>
              <a:gd name="connsiteX1" fmla="*/ 34931 w 665163"/>
              <a:gd name="connsiteY1" fmla="*/ 36530 h 654050"/>
              <a:gd name="connsiteX2" fmla="*/ 54759 w 665163"/>
              <a:gd name="connsiteY2" fmla="*/ 0 h 654050"/>
              <a:gd name="connsiteX3" fmla="*/ 665163 w 665163"/>
              <a:gd name="connsiteY3" fmla="*/ 0 h 654050"/>
              <a:gd name="connsiteX4" fmla="*/ 665163 w 665163"/>
              <a:gd name="connsiteY4" fmla="*/ 593259 h 654050"/>
              <a:gd name="connsiteX5" fmla="*/ 617520 w 665163"/>
              <a:gd name="connsiteY5" fmla="*/ 619119 h 654050"/>
              <a:gd name="connsiteX6" fmla="*/ 444500 w 665163"/>
              <a:gd name="connsiteY6" fmla="*/ 654050 h 654050"/>
              <a:gd name="connsiteX7" fmla="*/ 0 w 665163"/>
              <a:gd name="connsiteY7" fmla="*/ 209550 h 65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163" h="654050">
                <a:moveTo>
                  <a:pt x="0" y="209550"/>
                </a:moveTo>
                <a:cubicBezTo>
                  <a:pt x="0" y="148177"/>
                  <a:pt x="12438" y="89710"/>
                  <a:pt x="34931" y="36530"/>
                </a:cubicBezTo>
                <a:lnTo>
                  <a:pt x="54759" y="0"/>
                </a:lnTo>
                <a:lnTo>
                  <a:pt x="665163" y="0"/>
                </a:lnTo>
                <a:lnTo>
                  <a:pt x="665163" y="593259"/>
                </a:lnTo>
                <a:lnTo>
                  <a:pt x="617520" y="619119"/>
                </a:lnTo>
                <a:cubicBezTo>
                  <a:pt x="564341" y="641612"/>
                  <a:pt x="505873" y="654050"/>
                  <a:pt x="444500" y="654050"/>
                </a:cubicBezTo>
                <a:cubicBezTo>
                  <a:pt x="199009" y="654050"/>
                  <a:pt x="0" y="455041"/>
                  <a:pt x="0" y="209550"/>
                </a:cubicBezTo>
                <a:close/>
              </a:path>
            </a:pathLst>
          </a:cu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400">
              <a:solidFill>
                <a:schemeClr val="accent1">
                  <a:lumMod val="75000"/>
                </a:schemeClr>
              </a:solidFill>
            </a:endParaRPr>
          </a:p>
        </p:txBody>
      </p:sp>
      <p:sp>
        <p:nvSpPr>
          <p:cNvPr id="1046" name="Oval 20"/>
          <p:cNvSpPr>
            <a:spLocks noChangeAspect="1"/>
          </p:cNvSpPr>
          <p:nvPr userDrawn="1"/>
        </p:nvSpPr>
        <p:spPr>
          <a:xfrm>
            <a:off x="5445124" y="44370"/>
            <a:ext cx="1438275" cy="1438275"/>
          </a:xfrm>
          <a:prstGeom prst="ellipse">
            <a:avLst/>
          </a:prstGeom>
          <a:pattFill prst="solidDmnd">
            <a:fgClr>
              <a:srgbClr val="A10019"/>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a:solidFill>
                <a:schemeClr val="accent1">
                  <a:lumMod val="75000"/>
                </a:schemeClr>
              </a:solidFill>
            </a:endParaRPr>
          </a:p>
        </p:txBody>
      </p:sp>
      <p:sp>
        <p:nvSpPr>
          <p:cNvPr id="1047" name="Text Placeholder 22"/>
          <p:cNvSpPr>
            <a:spLocks noGrp="1"/>
          </p:cNvSpPr>
          <p:nvPr>
            <p:ph type="body" sz="quarter" idx="10" hasCustomPrompt="1"/>
          </p:nvPr>
        </p:nvSpPr>
        <p:spPr>
          <a:xfrm>
            <a:off x="4733159" y="4744701"/>
            <a:ext cx="7335016" cy="897486"/>
          </a:xfrm>
        </p:spPr>
        <p:txBody>
          <a:bodyPr anchor="ctr"/>
          <a:lstStyle>
            <a:lvl1pPr marL="0" indent="0">
              <a:buNone/>
              <a:defRPr>
                <a:latin typeface="+mn-lt"/>
              </a:defRPr>
            </a:lvl1pPr>
          </a:lstStyle>
          <a:p>
            <a:pPr lvl="0"/>
            <a:r>
              <a:rPr lang="ja-JP" altLang="en-US"/>
              <a:t>会社名を記入</a:t>
            </a:r>
            <a:endParaRPr lang="en-US"/>
          </a:p>
        </p:txBody>
      </p:sp>
      <p:sp>
        <p:nvSpPr>
          <p:cNvPr id="1048" name="Rectangle 23"/>
          <p:cNvSpPr/>
          <p:nvPr userDrawn="1"/>
        </p:nvSpPr>
        <p:spPr>
          <a:xfrm>
            <a:off x="4733159" y="5724614"/>
            <a:ext cx="7335016" cy="2760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altLang="ja-JP" sz="1000" dirty="0">
                <a:solidFill>
                  <a:schemeClr val="bg1">
                    <a:lumMod val="50000"/>
                  </a:schemeClr>
                </a:solidFill>
              </a:rPr>
              <a:t>Confidential – All Rights Reserved – </a:t>
            </a:r>
            <a:r>
              <a:rPr lang="ja-JP" altLang="en-US" sz="1000" dirty="0">
                <a:solidFill>
                  <a:schemeClr val="bg1">
                    <a:lumMod val="50000"/>
                  </a:schemeClr>
                </a:solidFill>
              </a:rPr>
              <a:t>株式会社　広島調剤センター</a:t>
            </a:r>
            <a:endParaRPr lang="en-US" sz="1000" dirty="0">
              <a:solidFill>
                <a:schemeClr val="bg1">
                  <a:lumMod val="50000"/>
                </a:schemeClr>
              </a:solidFill>
            </a:endParaRPr>
          </a:p>
        </p:txBody>
      </p:sp>
    </p:spTree>
    <p:extLst>
      <p:ext uri="{BB962C8B-B14F-4D97-AF65-F5344CB8AC3E}">
        <p14:creationId xmlns:p14="http://schemas.microsoft.com/office/powerpoint/2010/main" val="352421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50" name="スライド番号プレースホルダー 4"/>
          <p:cNvSpPr>
            <a:spLocks noGrp="1"/>
          </p:cNvSpPr>
          <p:nvPr>
            <p:ph type="sldNum" sz="quarter" idx="12"/>
          </p:nvPr>
        </p:nvSpPr>
        <p:spPr>
          <a:xfrm>
            <a:off x="5857875" y="6416675"/>
            <a:ext cx="476250" cy="441324"/>
          </a:xfrm>
        </p:spPr>
        <p:txBody>
          <a:bodyPr/>
          <a:lstStyle>
            <a:lvl1pPr algn="ctr">
              <a:defRPr/>
            </a:lvl1pPr>
          </a:lstStyle>
          <a:p>
            <a:fld id="{273F110B-3E81-42E9-B683-BD8814B58ECE}" type="slidenum">
              <a:rPr lang="ja-JP" altLang="en-US" smtClean="0"/>
              <a:pPr/>
              <a:t>‹#›</a:t>
            </a:fld>
            <a:endParaRPr lang="ja-JP" altLang="en-US"/>
          </a:p>
        </p:txBody>
      </p:sp>
      <p:sp>
        <p:nvSpPr>
          <p:cNvPr id="1051" name="Rectangle 6"/>
          <p:cNvSpPr/>
          <p:nvPr userDrawn="1"/>
        </p:nvSpPr>
        <p:spPr>
          <a:xfrm>
            <a:off x="0" y="-2"/>
            <a:ext cx="2032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7"/>
          <p:cNvSpPr/>
          <p:nvPr userDrawn="1"/>
        </p:nvSpPr>
        <p:spPr>
          <a:xfrm>
            <a:off x="276225" y="-2"/>
            <a:ext cx="2032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8"/>
          <p:cNvSpPr/>
          <p:nvPr userDrawn="1"/>
        </p:nvSpPr>
        <p:spPr>
          <a:xfrm>
            <a:off x="552450" y="-2"/>
            <a:ext cx="203200" cy="6858000"/>
          </a:xfrm>
          <a:prstGeom prst="rect">
            <a:avLst/>
          </a:prstGeom>
          <a:solidFill>
            <a:srgbClr val="A10019">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9"/>
          <p:cNvSpPr/>
          <p:nvPr userDrawn="1"/>
        </p:nvSpPr>
        <p:spPr>
          <a:xfrm>
            <a:off x="828675" y="-2"/>
            <a:ext cx="203200" cy="6858000"/>
          </a:xfrm>
          <a:prstGeom prst="rect">
            <a:avLst/>
          </a:prstGeom>
          <a:solidFill>
            <a:srgbClr val="A10019">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10"/>
          <p:cNvSpPr/>
          <p:nvPr userDrawn="1"/>
        </p:nvSpPr>
        <p:spPr>
          <a:xfrm>
            <a:off x="1104900" y="-2"/>
            <a:ext cx="203200" cy="6858000"/>
          </a:xfrm>
          <a:prstGeom prst="rect">
            <a:avLst/>
          </a:prstGeom>
          <a:solidFill>
            <a:srgbClr val="A10019">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1"/>
          <p:cNvSpPr/>
          <p:nvPr userDrawn="1"/>
        </p:nvSpPr>
        <p:spPr>
          <a:xfrm>
            <a:off x="1381125" y="-2"/>
            <a:ext cx="203200" cy="6858000"/>
          </a:xfrm>
          <a:prstGeom prst="rect">
            <a:avLst/>
          </a:prstGeom>
          <a:solidFill>
            <a:srgbClr val="A10019">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12"/>
          <p:cNvSpPr/>
          <p:nvPr userDrawn="1"/>
        </p:nvSpPr>
        <p:spPr>
          <a:xfrm>
            <a:off x="1657350" y="-2"/>
            <a:ext cx="203200" cy="6858000"/>
          </a:xfrm>
          <a:prstGeom prst="rect">
            <a:avLst/>
          </a:prstGeom>
          <a:solidFill>
            <a:srgbClr val="A1001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ectangle 13"/>
          <p:cNvSpPr/>
          <p:nvPr userDrawn="1"/>
        </p:nvSpPr>
        <p:spPr>
          <a:xfrm>
            <a:off x="1933575" y="-2"/>
            <a:ext cx="203200" cy="6858000"/>
          </a:xfrm>
          <a:prstGeom prst="rect">
            <a:avLst/>
          </a:prstGeom>
          <a:solidFill>
            <a:srgbClr val="A1001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Text Placeholder 15"/>
          <p:cNvSpPr>
            <a:spLocks noGrp="1"/>
          </p:cNvSpPr>
          <p:nvPr>
            <p:ph type="body" sz="quarter" idx="13"/>
          </p:nvPr>
        </p:nvSpPr>
        <p:spPr>
          <a:xfrm>
            <a:off x="2136775" y="0"/>
            <a:ext cx="10055225" cy="1449388"/>
          </a:xfrm>
        </p:spPr>
        <p:txBody>
          <a:bodyPr anchor="ctr">
            <a:normAutofit/>
          </a:bodyPr>
          <a:lstStyle>
            <a:lvl1pPr marL="0" indent="0">
              <a:buNone/>
              <a:defRPr sz="4800">
                <a:solidFill>
                  <a:schemeClr val="accent1">
                    <a:lumMod val="75000"/>
                  </a:schemeClr>
                </a:solidFill>
              </a:defRPr>
            </a:lvl1pPr>
          </a:lstStyle>
          <a:p>
            <a:pPr lvl="0"/>
            <a:endParaRPr lang="en-US"/>
          </a:p>
        </p:txBody>
      </p:sp>
      <p:sp>
        <p:nvSpPr>
          <p:cNvPr id="1060" name="Rectangle 16"/>
          <p:cNvSpPr/>
          <p:nvPr userDrawn="1"/>
        </p:nvSpPr>
        <p:spPr>
          <a:xfrm>
            <a:off x="2136776" y="6581953"/>
            <a:ext cx="3721100" cy="2760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700" dirty="0">
                <a:solidFill>
                  <a:schemeClr val="bg1">
                    <a:lumMod val="50000"/>
                  </a:schemeClr>
                </a:solidFill>
              </a:rPr>
              <a:t>Confidential – All Rights Reserved – </a:t>
            </a:r>
            <a:r>
              <a:rPr lang="ja-JP" altLang="en-US" sz="700" dirty="0">
                <a:solidFill>
                  <a:schemeClr val="bg1">
                    <a:lumMod val="50000"/>
                  </a:schemeClr>
                </a:solidFill>
              </a:rPr>
              <a:t>株式会社　広島調剤センター</a:t>
            </a:r>
          </a:p>
        </p:txBody>
      </p:sp>
    </p:spTree>
    <p:extLst>
      <p:ext uri="{BB962C8B-B14F-4D97-AF65-F5344CB8AC3E}">
        <p14:creationId xmlns:p14="http://schemas.microsoft.com/office/powerpoint/2010/main" val="3438557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1062" name="正方形/長方形 6"/>
          <p:cNvSpPr/>
          <p:nvPr userDrawn="1"/>
        </p:nvSpPr>
        <p:spPr>
          <a:xfrm>
            <a:off x="1" y="146051"/>
            <a:ext cx="442912" cy="468000"/>
          </a:xfrm>
          <a:prstGeom prst="rect">
            <a:avLst/>
          </a:prstGeom>
          <a:solidFill>
            <a:schemeClr val="bg2"/>
          </a:solidFill>
        </p:spPr>
        <p:txBody>
          <a:bodyPr vert="horz" lIns="91440" tIns="45720" rIns="91440" bIns="45720" rtlCol="0" anchor="ctr">
            <a:normAutofit/>
          </a:bodyPr>
          <a:lstStyle/>
          <a:p>
            <a:pPr lvl="0">
              <a:lnSpc>
                <a:spcPct val="90000"/>
              </a:lnSpc>
              <a:spcBef>
                <a:spcPct val="0"/>
              </a:spcBef>
              <a:buNone/>
            </a:pPr>
            <a:endParaRPr lang="ja-JP" altLang="en-US">
              <a:solidFill>
                <a:schemeClr val="bg1"/>
              </a:solidFill>
              <a:latin typeface="+mj-lt"/>
              <a:ea typeface="+mj-ea"/>
              <a:cs typeface="+mj-cs"/>
            </a:endParaRPr>
          </a:p>
        </p:txBody>
      </p:sp>
      <p:sp>
        <p:nvSpPr>
          <p:cNvPr id="1063" name="タイトル 1"/>
          <p:cNvSpPr>
            <a:spLocks noGrp="1"/>
          </p:cNvSpPr>
          <p:nvPr>
            <p:ph type="title"/>
          </p:nvPr>
        </p:nvSpPr>
        <p:spPr>
          <a:xfrm>
            <a:off x="442912" y="146051"/>
            <a:ext cx="11749087" cy="468000"/>
          </a:xfrm>
          <a:solidFill>
            <a:schemeClr val="bg2"/>
          </a:solidFill>
        </p:spPr>
        <p:txBody>
          <a:bodyPr>
            <a:normAutofit/>
          </a:bodyPr>
          <a:lstStyle>
            <a:lvl1pPr>
              <a:defRPr sz="1800">
                <a:solidFill>
                  <a:schemeClr val="bg1"/>
                </a:solidFill>
              </a:defRPr>
            </a:lvl1pPr>
          </a:lstStyle>
          <a:p>
            <a:r>
              <a:rPr kumimoji="1" lang="ja-JP" altLang="en-US"/>
              <a:t>マスター タイトルの書式設定</a:t>
            </a:r>
          </a:p>
        </p:txBody>
      </p:sp>
      <p:sp>
        <p:nvSpPr>
          <p:cNvPr id="1064" name="スライド番号プレースホルダー 4"/>
          <p:cNvSpPr>
            <a:spLocks noGrp="1"/>
          </p:cNvSpPr>
          <p:nvPr>
            <p:ph type="sldNum" sz="quarter" idx="12"/>
          </p:nvPr>
        </p:nvSpPr>
        <p:spPr>
          <a:xfrm>
            <a:off x="5857875" y="6416675"/>
            <a:ext cx="476250" cy="441324"/>
          </a:xfrm>
        </p:spPr>
        <p:txBody>
          <a:bodyPr/>
          <a:lstStyle>
            <a:lvl1pPr algn="ctr">
              <a:defRPr/>
            </a:lvl1pPr>
          </a:lstStyle>
          <a:p>
            <a:fld id="{273F110B-3E81-42E9-B683-BD8814B58ECE}" type="slidenum">
              <a:rPr lang="ja-JP" altLang="en-US" smtClean="0"/>
              <a:pPr/>
              <a:t>‹#›</a:t>
            </a:fld>
            <a:endParaRPr lang="ja-JP" altLang="en-US"/>
          </a:p>
        </p:txBody>
      </p:sp>
      <p:sp>
        <p:nvSpPr>
          <p:cNvPr id="1065" name="Rectangle 2"/>
          <p:cNvSpPr/>
          <p:nvPr userDrawn="1"/>
        </p:nvSpPr>
        <p:spPr>
          <a:xfrm>
            <a:off x="0" y="6581953"/>
            <a:ext cx="5857876" cy="2760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700" dirty="0">
                <a:solidFill>
                  <a:schemeClr val="bg1">
                    <a:lumMod val="50000"/>
                  </a:schemeClr>
                </a:solidFill>
              </a:rPr>
              <a:t>Confidential – All Rights Reserved – </a:t>
            </a:r>
            <a:r>
              <a:rPr lang="ja-JP" altLang="en-US" sz="700" dirty="0">
                <a:solidFill>
                  <a:schemeClr val="bg1">
                    <a:lumMod val="50000"/>
                  </a:schemeClr>
                </a:solidFill>
              </a:rPr>
              <a:t>株式会社　広島調剤センター</a:t>
            </a:r>
          </a:p>
        </p:txBody>
      </p:sp>
    </p:spTree>
    <p:extLst>
      <p:ext uri="{BB962C8B-B14F-4D97-AF65-F5344CB8AC3E}">
        <p14:creationId xmlns:p14="http://schemas.microsoft.com/office/powerpoint/2010/main" val="3537080034"/>
      </p:ext>
    </p:extLst>
  </p:cSld>
  <p:clrMapOvr>
    <a:masterClrMapping/>
  </p:clrMapOvr>
  <p:extLst>
    <p:ext uri="{DCECCB84-F9BA-43D5-87BE-67443E8EF086}">
      <p15:sldGuideLst xmlns:p15="http://schemas.microsoft.com/office/powerpoint/2012/main">
        <p15:guide id="1" pos="279" userDrawn="1">
          <p15:clr>
            <a:srgbClr val="FBAE40"/>
          </p15:clr>
        </p15:guide>
        <p15:guide id="3" pos="7401" userDrawn="1">
          <p15:clr>
            <a:srgbClr val="FBAE40"/>
          </p15:clr>
        </p15:guide>
        <p15:guide id="4" orient="horz" pos="2160" userDrawn="1">
          <p15:clr>
            <a:srgbClr val="FBAE40"/>
          </p15:clr>
        </p15:guide>
        <p15:guide id="5" orient="horz" pos="4042" userDrawn="1">
          <p15:clr>
            <a:srgbClr val="FBAE40"/>
          </p15:clr>
        </p15:guide>
        <p15:guide id="6" orient="horz" pos="39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内容">
    <p:spTree>
      <p:nvGrpSpPr>
        <p:cNvPr id="1" name=""/>
        <p:cNvGrpSpPr/>
        <p:nvPr/>
      </p:nvGrpSpPr>
      <p:grpSpPr>
        <a:xfrm>
          <a:off x="0" y="0"/>
          <a:ext cx="0" cy="0"/>
          <a:chOff x="0" y="0"/>
          <a:chExt cx="0" cy="0"/>
        </a:xfrm>
      </p:grpSpPr>
      <p:sp>
        <p:nvSpPr>
          <p:cNvPr id="1067" name="正方形/長方形 6"/>
          <p:cNvSpPr/>
          <p:nvPr userDrawn="1"/>
        </p:nvSpPr>
        <p:spPr>
          <a:xfrm>
            <a:off x="1" y="146051"/>
            <a:ext cx="442912" cy="468000"/>
          </a:xfrm>
          <a:prstGeom prst="rect">
            <a:avLst/>
          </a:prstGeom>
          <a:solidFill>
            <a:schemeClr val="bg2"/>
          </a:solidFill>
        </p:spPr>
        <p:txBody>
          <a:bodyPr vert="horz" lIns="91440" tIns="45720" rIns="91440" bIns="45720" rtlCol="0" anchor="ctr">
            <a:normAutofit/>
          </a:bodyPr>
          <a:lstStyle/>
          <a:p>
            <a:pPr lvl="0">
              <a:lnSpc>
                <a:spcPct val="90000"/>
              </a:lnSpc>
              <a:spcBef>
                <a:spcPct val="0"/>
              </a:spcBef>
              <a:buNone/>
            </a:pPr>
            <a:endParaRPr lang="ja-JP" altLang="en-US">
              <a:solidFill>
                <a:schemeClr val="bg1"/>
              </a:solidFill>
              <a:latin typeface="+mj-lt"/>
              <a:ea typeface="+mj-ea"/>
              <a:cs typeface="+mj-cs"/>
            </a:endParaRPr>
          </a:p>
        </p:txBody>
      </p:sp>
      <p:sp>
        <p:nvSpPr>
          <p:cNvPr id="1068" name="タイトル 1"/>
          <p:cNvSpPr>
            <a:spLocks noGrp="1"/>
          </p:cNvSpPr>
          <p:nvPr>
            <p:ph type="title"/>
          </p:nvPr>
        </p:nvSpPr>
        <p:spPr>
          <a:xfrm>
            <a:off x="442912" y="146051"/>
            <a:ext cx="11749087" cy="468000"/>
          </a:xfrm>
          <a:solidFill>
            <a:schemeClr val="bg2"/>
          </a:solidFill>
        </p:spPr>
        <p:txBody>
          <a:bodyPr>
            <a:normAutofit/>
          </a:bodyPr>
          <a:lstStyle>
            <a:lvl1pPr>
              <a:defRPr sz="1800">
                <a:solidFill>
                  <a:schemeClr val="bg1"/>
                </a:solidFill>
              </a:defRPr>
            </a:lvl1pPr>
          </a:lstStyle>
          <a:p>
            <a:r>
              <a:rPr kumimoji="1" lang="ja-JP" altLang="en-US"/>
              <a:t>マスター タイトルの書式設定</a:t>
            </a:r>
          </a:p>
        </p:txBody>
      </p:sp>
      <p:sp>
        <p:nvSpPr>
          <p:cNvPr id="1069" name="スライド番号プレースホルダー 4"/>
          <p:cNvSpPr>
            <a:spLocks noGrp="1"/>
          </p:cNvSpPr>
          <p:nvPr>
            <p:ph type="sldNum" sz="quarter" idx="12"/>
          </p:nvPr>
        </p:nvSpPr>
        <p:spPr>
          <a:xfrm>
            <a:off x="5857875" y="6416675"/>
            <a:ext cx="476250" cy="441324"/>
          </a:xfrm>
        </p:spPr>
        <p:txBody>
          <a:bodyPr/>
          <a:lstStyle>
            <a:lvl1pPr algn="ctr">
              <a:defRPr/>
            </a:lvl1pPr>
          </a:lstStyle>
          <a:p>
            <a:fld id="{273F110B-3E81-42E9-B683-BD8814B58ECE}" type="slidenum">
              <a:rPr lang="ja-JP" altLang="en-US" smtClean="0"/>
              <a:pPr/>
              <a:t>‹#›</a:t>
            </a:fld>
            <a:endParaRPr lang="ja-JP" altLang="en-US"/>
          </a:p>
        </p:txBody>
      </p:sp>
      <p:sp>
        <p:nvSpPr>
          <p:cNvPr id="1070" name="Rectangle 2"/>
          <p:cNvSpPr/>
          <p:nvPr userDrawn="1"/>
        </p:nvSpPr>
        <p:spPr>
          <a:xfrm>
            <a:off x="0" y="6581953"/>
            <a:ext cx="5857876" cy="2760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700" dirty="0">
                <a:solidFill>
                  <a:schemeClr val="bg1">
                    <a:lumMod val="50000"/>
                  </a:schemeClr>
                </a:solidFill>
              </a:rPr>
              <a:t>Confidential – All Rights Reserved – </a:t>
            </a:r>
            <a:r>
              <a:rPr lang="ja-JP" altLang="en-US" sz="700" dirty="0">
                <a:solidFill>
                  <a:schemeClr val="bg1">
                    <a:lumMod val="50000"/>
                  </a:schemeClr>
                </a:solidFill>
              </a:rPr>
              <a:t>株式会社　広島調剤センター</a:t>
            </a:r>
          </a:p>
        </p:txBody>
      </p:sp>
      <p:sp>
        <p:nvSpPr>
          <p:cNvPr id="1071" name="Picture Placeholder 5"/>
          <p:cNvSpPr>
            <a:spLocks noGrp="1"/>
          </p:cNvSpPr>
          <p:nvPr>
            <p:ph type="pic" sz="quarter" idx="13" hasCustomPrompt="1"/>
          </p:nvPr>
        </p:nvSpPr>
        <p:spPr>
          <a:xfrm>
            <a:off x="442913" y="3017520"/>
            <a:ext cx="11322367" cy="3283134"/>
          </a:xfrm>
        </p:spPr>
        <p:txBody>
          <a:bodyPr>
            <a:normAutofit/>
          </a:bodyPr>
          <a:lstStyle>
            <a:lvl1pPr marL="0" indent="0" algn="ctr">
              <a:buNone/>
              <a:defRPr sz="2000" b="1"/>
            </a:lvl1pPr>
          </a:lstStyle>
          <a:p>
            <a:r>
              <a:rPr lang="ja-JP" altLang="en-US"/>
              <a:t>アイコンをクリックし写真を挿入してください</a:t>
            </a:r>
            <a:endParaRPr lang="en-US"/>
          </a:p>
        </p:txBody>
      </p:sp>
    </p:spTree>
    <p:extLst>
      <p:ext uri="{BB962C8B-B14F-4D97-AF65-F5344CB8AC3E}">
        <p14:creationId xmlns:p14="http://schemas.microsoft.com/office/powerpoint/2010/main" val="1797743058"/>
      </p:ext>
    </p:extLst>
  </p:cSld>
  <p:clrMapOvr>
    <a:masterClrMapping/>
  </p:clrMapOvr>
  <p:extLst>
    <p:ext uri="{DCECCB84-F9BA-43D5-87BE-67443E8EF086}">
      <p15:sldGuideLst xmlns:p15="http://schemas.microsoft.com/office/powerpoint/2012/main">
        <p15:guide id="1" pos="279">
          <p15:clr>
            <a:srgbClr val="FBAE40"/>
          </p15:clr>
        </p15:guide>
        <p15:guide id="3" pos="7401">
          <p15:clr>
            <a:srgbClr val="FBAE40"/>
          </p15:clr>
        </p15:guide>
        <p15:guide id="4" orient="horz" pos="2160">
          <p15:clr>
            <a:srgbClr val="FBAE40"/>
          </p15:clr>
        </p15:guide>
        <p15:guide id="5" orient="horz" pos="4042">
          <p15:clr>
            <a:srgbClr val="FBAE40"/>
          </p15:clr>
        </p15:guide>
        <p15:guide id="6" orient="horz" pos="39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1073" name="正方形/長方形 6"/>
          <p:cNvSpPr/>
          <p:nvPr userDrawn="1"/>
        </p:nvSpPr>
        <p:spPr>
          <a:xfrm>
            <a:off x="1" y="146051"/>
            <a:ext cx="442912" cy="468000"/>
          </a:xfrm>
          <a:prstGeom prst="rect">
            <a:avLst/>
          </a:prstGeom>
          <a:solidFill>
            <a:schemeClr val="bg2"/>
          </a:solidFill>
        </p:spPr>
        <p:txBody>
          <a:bodyPr vert="horz" lIns="91440" tIns="45720" rIns="91440" bIns="45720" rtlCol="0" anchor="ctr">
            <a:normAutofit/>
          </a:bodyPr>
          <a:lstStyle/>
          <a:p>
            <a:pPr lvl="0">
              <a:lnSpc>
                <a:spcPct val="90000"/>
              </a:lnSpc>
              <a:spcBef>
                <a:spcPct val="0"/>
              </a:spcBef>
              <a:buNone/>
            </a:pPr>
            <a:endParaRPr lang="ja-JP" altLang="en-US">
              <a:solidFill>
                <a:schemeClr val="bg1"/>
              </a:solidFill>
              <a:latin typeface="+mj-lt"/>
              <a:ea typeface="+mj-ea"/>
              <a:cs typeface="+mj-cs"/>
            </a:endParaRPr>
          </a:p>
        </p:txBody>
      </p:sp>
      <p:sp>
        <p:nvSpPr>
          <p:cNvPr id="1074" name="タイトル 1"/>
          <p:cNvSpPr>
            <a:spLocks noGrp="1"/>
          </p:cNvSpPr>
          <p:nvPr>
            <p:ph type="title"/>
          </p:nvPr>
        </p:nvSpPr>
        <p:spPr>
          <a:xfrm>
            <a:off x="442912" y="146051"/>
            <a:ext cx="11749087" cy="468000"/>
          </a:xfrm>
          <a:solidFill>
            <a:schemeClr val="bg2"/>
          </a:solidFill>
        </p:spPr>
        <p:txBody>
          <a:bodyPr>
            <a:normAutofit/>
          </a:bodyPr>
          <a:lstStyle>
            <a:lvl1pPr>
              <a:defRPr sz="1800">
                <a:solidFill>
                  <a:schemeClr val="bg1"/>
                </a:solidFill>
              </a:defRPr>
            </a:lvl1pPr>
          </a:lstStyle>
          <a:p>
            <a:r>
              <a:rPr kumimoji="1" lang="ja-JP" altLang="en-US"/>
              <a:t>マスター タイトルの書式設定</a:t>
            </a:r>
          </a:p>
        </p:txBody>
      </p:sp>
      <p:sp>
        <p:nvSpPr>
          <p:cNvPr id="1075" name="スライド番号プレースホルダー 4"/>
          <p:cNvSpPr>
            <a:spLocks noGrp="1"/>
          </p:cNvSpPr>
          <p:nvPr>
            <p:ph type="sldNum" sz="quarter" idx="12"/>
          </p:nvPr>
        </p:nvSpPr>
        <p:spPr>
          <a:xfrm>
            <a:off x="5857875" y="6416675"/>
            <a:ext cx="476250" cy="441324"/>
          </a:xfrm>
        </p:spPr>
        <p:txBody>
          <a:bodyPr/>
          <a:lstStyle>
            <a:lvl1pPr algn="ctr">
              <a:defRPr/>
            </a:lvl1pPr>
          </a:lstStyle>
          <a:p>
            <a:fld id="{273F110B-3E81-42E9-B683-BD8814B58ECE}" type="slidenum">
              <a:rPr lang="ja-JP" altLang="en-US" smtClean="0"/>
              <a:pPr/>
              <a:t>‹#›</a:t>
            </a:fld>
            <a:endParaRPr lang="ja-JP" altLang="en-US"/>
          </a:p>
        </p:txBody>
      </p:sp>
      <p:sp>
        <p:nvSpPr>
          <p:cNvPr id="1076" name="Rectangle 2"/>
          <p:cNvSpPr/>
          <p:nvPr userDrawn="1"/>
        </p:nvSpPr>
        <p:spPr>
          <a:xfrm>
            <a:off x="0" y="6581953"/>
            <a:ext cx="5857876" cy="2760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700" dirty="0">
                <a:solidFill>
                  <a:schemeClr val="bg1">
                    <a:lumMod val="50000"/>
                  </a:schemeClr>
                </a:solidFill>
              </a:rPr>
              <a:t>Confidential – All Rights Reserved – </a:t>
            </a:r>
            <a:r>
              <a:rPr lang="ja-JP" altLang="en-US" sz="700" dirty="0">
                <a:solidFill>
                  <a:schemeClr val="bg1">
                    <a:lumMod val="50000"/>
                  </a:schemeClr>
                </a:solidFill>
              </a:rPr>
              <a:t>株式会社　広島調剤センター</a:t>
            </a:r>
          </a:p>
        </p:txBody>
      </p:sp>
      <p:sp>
        <p:nvSpPr>
          <p:cNvPr id="1077" name="Picture Placeholder 5"/>
          <p:cNvSpPr>
            <a:spLocks noGrp="1"/>
          </p:cNvSpPr>
          <p:nvPr>
            <p:ph type="pic" sz="quarter" idx="13" hasCustomPrompt="1"/>
          </p:nvPr>
        </p:nvSpPr>
        <p:spPr>
          <a:xfrm>
            <a:off x="442913" y="861879"/>
            <a:ext cx="5653087" cy="5438775"/>
          </a:xfrm>
        </p:spPr>
        <p:txBody>
          <a:bodyPr>
            <a:normAutofit/>
          </a:bodyPr>
          <a:lstStyle>
            <a:lvl1pPr marL="0" indent="0" algn="ctr">
              <a:buNone/>
              <a:defRPr sz="2000" b="1"/>
            </a:lvl1pPr>
          </a:lstStyle>
          <a:p>
            <a:r>
              <a:rPr lang="ja-JP" altLang="en-US"/>
              <a:t>アイコンをクリックし写真を挿入してください</a:t>
            </a:r>
            <a:endParaRPr lang="en-US"/>
          </a:p>
        </p:txBody>
      </p:sp>
      <p:sp>
        <p:nvSpPr>
          <p:cNvPr id="1078" name="Text Placeholder 8"/>
          <p:cNvSpPr>
            <a:spLocks noGrp="1"/>
          </p:cNvSpPr>
          <p:nvPr>
            <p:ph type="body" sz="quarter" idx="14" hasCustomPrompt="1"/>
          </p:nvPr>
        </p:nvSpPr>
        <p:spPr>
          <a:xfrm>
            <a:off x="6181725" y="862013"/>
            <a:ext cx="5567363" cy="766762"/>
          </a:xfrm>
        </p:spPr>
        <p:txBody>
          <a:bodyPr/>
          <a:lstStyle>
            <a:lvl1pPr marL="0" indent="0">
              <a:buNone/>
              <a:defRPr b="1">
                <a:solidFill>
                  <a:srgbClr val="992F3A"/>
                </a:solidFill>
              </a:defRPr>
            </a:lvl1pPr>
            <a:lvl2pPr marL="457200" indent="0">
              <a:buNone/>
              <a:defRPr/>
            </a:lvl2pPr>
          </a:lstStyle>
          <a:p>
            <a:pPr lvl="0"/>
            <a:r>
              <a:rPr lang="ja-JP" altLang="en-US"/>
              <a:t>タイトルを記入</a:t>
            </a:r>
            <a:endParaRPr lang="en-US"/>
          </a:p>
        </p:txBody>
      </p:sp>
      <p:sp>
        <p:nvSpPr>
          <p:cNvPr id="1079" name="Text Placeholder 10"/>
          <p:cNvSpPr>
            <a:spLocks noGrp="1"/>
          </p:cNvSpPr>
          <p:nvPr>
            <p:ph type="body" sz="quarter" idx="15" hasCustomPrompt="1"/>
          </p:nvPr>
        </p:nvSpPr>
        <p:spPr>
          <a:xfrm>
            <a:off x="6181725" y="1762125"/>
            <a:ext cx="5567363" cy="4538663"/>
          </a:xfrm>
        </p:spPr>
        <p:txBody>
          <a:bodyPr>
            <a:normAutofit/>
          </a:bodyPr>
          <a:lstStyle>
            <a:lvl1pPr marL="0" indent="0">
              <a:buNone/>
              <a:defRPr sz="2400"/>
            </a:lvl1pPr>
          </a:lstStyle>
          <a:p>
            <a:pPr lvl="0"/>
            <a:r>
              <a:rPr lang="ja-JP" altLang="en-US"/>
              <a:t>文章を入力してください</a:t>
            </a:r>
            <a:endParaRPr lang="en-US"/>
          </a:p>
        </p:txBody>
      </p:sp>
    </p:spTree>
    <p:extLst>
      <p:ext uri="{BB962C8B-B14F-4D97-AF65-F5344CB8AC3E}">
        <p14:creationId xmlns:p14="http://schemas.microsoft.com/office/powerpoint/2010/main" val="3302861704"/>
      </p:ext>
    </p:extLst>
  </p:cSld>
  <p:clrMapOvr>
    <a:masterClrMapping/>
  </p:clrMapOvr>
  <p:extLst>
    <p:ext uri="{DCECCB84-F9BA-43D5-87BE-67443E8EF086}">
      <p15:sldGuideLst xmlns:p15="http://schemas.microsoft.com/office/powerpoint/2012/main">
        <p15:guide id="1" pos="279">
          <p15:clr>
            <a:srgbClr val="FBAE40"/>
          </p15:clr>
        </p15:guide>
        <p15:guide id="3" pos="7401">
          <p15:clr>
            <a:srgbClr val="FBAE40"/>
          </p15:clr>
        </p15:guide>
        <p15:guide id="4" orient="horz" pos="2160">
          <p15:clr>
            <a:srgbClr val="FBAE40"/>
          </p15:clr>
        </p15:guide>
        <p15:guide id="5" orient="horz" pos="4042">
          <p15:clr>
            <a:srgbClr val="FBAE40"/>
          </p15:clr>
        </p15:guide>
        <p15:guide id="6" orient="horz" pos="39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内容">
    <p:spTree>
      <p:nvGrpSpPr>
        <p:cNvPr id="1" name=""/>
        <p:cNvGrpSpPr/>
        <p:nvPr/>
      </p:nvGrpSpPr>
      <p:grpSpPr>
        <a:xfrm>
          <a:off x="0" y="0"/>
          <a:ext cx="0" cy="0"/>
          <a:chOff x="0" y="0"/>
          <a:chExt cx="0" cy="0"/>
        </a:xfrm>
      </p:grpSpPr>
      <p:sp>
        <p:nvSpPr>
          <p:cNvPr id="1081" name="正方形/長方形 6"/>
          <p:cNvSpPr/>
          <p:nvPr userDrawn="1"/>
        </p:nvSpPr>
        <p:spPr>
          <a:xfrm>
            <a:off x="1" y="146051"/>
            <a:ext cx="442912" cy="468000"/>
          </a:xfrm>
          <a:prstGeom prst="rect">
            <a:avLst/>
          </a:prstGeom>
          <a:solidFill>
            <a:schemeClr val="bg2"/>
          </a:solidFill>
        </p:spPr>
        <p:txBody>
          <a:bodyPr vert="horz" lIns="91440" tIns="45720" rIns="91440" bIns="45720" rtlCol="0" anchor="ctr">
            <a:normAutofit/>
          </a:bodyPr>
          <a:lstStyle/>
          <a:p>
            <a:pPr lvl="0">
              <a:lnSpc>
                <a:spcPct val="90000"/>
              </a:lnSpc>
              <a:spcBef>
                <a:spcPct val="0"/>
              </a:spcBef>
              <a:buNone/>
            </a:pPr>
            <a:endParaRPr lang="ja-JP" altLang="en-US">
              <a:solidFill>
                <a:schemeClr val="bg1"/>
              </a:solidFill>
              <a:latin typeface="+mj-lt"/>
              <a:ea typeface="+mj-ea"/>
              <a:cs typeface="+mj-cs"/>
            </a:endParaRPr>
          </a:p>
        </p:txBody>
      </p:sp>
      <p:sp>
        <p:nvSpPr>
          <p:cNvPr id="1082" name="タイトル 1"/>
          <p:cNvSpPr>
            <a:spLocks noGrp="1"/>
          </p:cNvSpPr>
          <p:nvPr>
            <p:ph type="title"/>
          </p:nvPr>
        </p:nvSpPr>
        <p:spPr>
          <a:xfrm>
            <a:off x="442912" y="146051"/>
            <a:ext cx="11749087" cy="468000"/>
          </a:xfrm>
          <a:solidFill>
            <a:schemeClr val="bg2"/>
          </a:solidFill>
        </p:spPr>
        <p:txBody>
          <a:bodyPr>
            <a:normAutofit/>
          </a:bodyPr>
          <a:lstStyle>
            <a:lvl1pPr>
              <a:defRPr sz="1800">
                <a:solidFill>
                  <a:schemeClr val="bg1"/>
                </a:solidFill>
              </a:defRPr>
            </a:lvl1pPr>
          </a:lstStyle>
          <a:p>
            <a:r>
              <a:rPr kumimoji="1" lang="ja-JP" altLang="en-US"/>
              <a:t>マスター タイトルの書式設定</a:t>
            </a:r>
          </a:p>
        </p:txBody>
      </p:sp>
      <p:sp>
        <p:nvSpPr>
          <p:cNvPr id="1083" name="スライド番号プレースホルダー 4"/>
          <p:cNvSpPr>
            <a:spLocks noGrp="1"/>
          </p:cNvSpPr>
          <p:nvPr>
            <p:ph type="sldNum" sz="quarter" idx="12"/>
          </p:nvPr>
        </p:nvSpPr>
        <p:spPr>
          <a:xfrm>
            <a:off x="5857875" y="6416675"/>
            <a:ext cx="476250" cy="441324"/>
          </a:xfrm>
        </p:spPr>
        <p:txBody>
          <a:bodyPr/>
          <a:lstStyle>
            <a:lvl1pPr algn="ctr">
              <a:defRPr/>
            </a:lvl1pPr>
          </a:lstStyle>
          <a:p>
            <a:fld id="{273F110B-3E81-42E9-B683-BD8814B58ECE}" type="slidenum">
              <a:rPr lang="ja-JP" altLang="en-US" smtClean="0"/>
              <a:pPr/>
              <a:t>‹#›</a:t>
            </a:fld>
            <a:endParaRPr lang="ja-JP" altLang="en-US"/>
          </a:p>
        </p:txBody>
      </p:sp>
      <p:sp>
        <p:nvSpPr>
          <p:cNvPr id="1084" name="Rectangle 2"/>
          <p:cNvSpPr/>
          <p:nvPr userDrawn="1"/>
        </p:nvSpPr>
        <p:spPr>
          <a:xfrm>
            <a:off x="0" y="6581953"/>
            <a:ext cx="5857876" cy="2760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700" dirty="0">
                <a:solidFill>
                  <a:schemeClr val="bg1">
                    <a:lumMod val="50000"/>
                  </a:schemeClr>
                </a:solidFill>
              </a:rPr>
              <a:t>Confidential – All Rights Reserved – </a:t>
            </a:r>
            <a:r>
              <a:rPr lang="ja-JP" altLang="en-US" sz="700" dirty="0">
                <a:solidFill>
                  <a:schemeClr val="bg1">
                    <a:lumMod val="50000"/>
                  </a:schemeClr>
                </a:solidFill>
              </a:rPr>
              <a:t>株式会社　広島調剤センター</a:t>
            </a:r>
          </a:p>
        </p:txBody>
      </p:sp>
      <p:sp>
        <p:nvSpPr>
          <p:cNvPr id="1085" name="図プレースホルダー 11"/>
          <p:cNvSpPr>
            <a:spLocks noGrp="1"/>
          </p:cNvSpPr>
          <p:nvPr>
            <p:ph type="pic" sz="quarter" idx="13" hasCustomPrompt="1"/>
          </p:nvPr>
        </p:nvSpPr>
        <p:spPr>
          <a:xfrm>
            <a:off x="6548146" y="1826525"/>
            <a:ext cx="4452361" cy="2671584"/>
          </a:xfrm>
        </p:spPr>
        <p:txBody>
          <a:bodyPr>
            <a:normAutofit/>
          </a:bodyPr>
          <a:lstStyle>
            <a:lvl1pPr>
              <a:defRPr sz="1600" b="1"/>
            </a:lvl1pPr>
          </a:lstStyle>
          <a:p>
            <a:pPr marL="0" indent="0">
              <a:buNone/>
            </a:pPr>
            <a:r>
              <a:rPr lang="ja-JP" altLang="en-US"/>
              <a:t>アイコンをクリックし写真を挿入してください</a:t>
            </a:r>
          </a:p>
        </p:txBody>
      </p:sp>
      <p:sp>
        <p:nvSpPr>
          <p:cNvPr id="1086" name="図プレースホルダー 11"/>
          <p:cNvSpPr>
            <a:spLocks noGrp="1"/>
          </p:cNvSpPr>
          <p:nvPr>
            <p:ph type="pic" sz="quarter" idx="14" hasCustomPrompt="1"/>
          </p:nvPr>
        </p:nvSpPr>
        <p:spPr>
          <a:xfrm>
            <a:off x="729241" y="1826525"/>
            <a:ext cx="4452361" cy="2671584"/>
          </a:xfrm>
        </p:spPr>
        <p:txBody>
          <a:bodyPr>
            <a:normAutofit/>
          </a:bodyPr>
          <a:lstStyle>
            <a:lvl1pPr algn="ctr">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a:t>アイコンをクリックし写真を挿入してください</a:t>
            </a:r>
            <a:endParaRPr lang="en-US" altLang="ja-JP"/>
          </a:p>
        </p:txBody>
      </p:sp>
    </p:spTree>
    <p:extLst>
      <p:ext uri="{BB962C8B-B14F-4D97-AF65-F5344CB8AC3E}">
        <p14:creationId xmlns:p14="http://schemas.microsoft.com/office/powerpoint/2010/main" val="1839508663"/>
      </p:ext>
    </p:extLst>
  </p:cSld>
  <p:clrMapOvr>
    <a:masterClrMapping/>
  </p:clrMapOvr>
  <p:extLst>
    <p:ext uri="{DCECCB84-F9BA-43D5-87BE-67443E8EF086}">
      <p15:sldGuideLst xmlns:p15="http://schemas.microsoft.com/office/powerpoint/2012/main">
        <p15:guide id="1" pos="279">
          <p15:clr>
            <a:srgbClr val="FBAE40"/>
          </p15:clr>
        </p15:guide>
        <p15:guide id="3" pos="7401">
          <p15:clr>
            <a:srgbClr val="FBAE40"/>
          </p15:clr>
        </p15:guide>
        <p15:guide id="4" orient="horz" pos="2160">
          <p15:clr>
            <a:srgbClr val="FBAE40"/>
          </p15:clr>
        </p15:guide>
        <p15:guide id="5" orient="horz" pos="4042">
          <p15:clr>
            <a:srgbClr val="FBAE40"/>
          </p15:clr>
        </p15:guide>
        <p15:guide id="6" orient="horz" pos="39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sp>
        <p:nvSpPr>
          <p:cNvPr id="1088" name="正方形/長方形 6"/>
          <p:cNvSpPr/>
          <p:nvPr userDrawn="1"/>
        </p:nvSpPr>
        <p:spPr>
          <a:xfrm>
            <a:off x="1" y="146051"/>
            <a:ext cx="442912" cy="468000"/>
          </a:xfrm>
          <a:prstGeom prst="rect">
            <a:avLst/>
          </a:prstGeom>
          <a:solidFill>
            <a:schemeClr val="bg2"/>
          </a:solidFill>
        </p:spPr>
        <p:txBody>
          <a:bodyPr vert="horz" lIns="91440" tIns="45720" rIns="91440" bIns="45720" rtlCol="0" anchor="ctr">
            <a:normAutofit/>
          </a:bodyPr>
          <a:lstStyle/>
          <a:p>
            <a:pPr lvl="0">
              <a:lnSpc>
                <a:spcPct val="90000"/>
              </a:lnSpc>
              <a:spcBef>
                <a:spcPct val="0"/>
              </a:spcBef>
              <a:buNone/>
            </a:pPr>
            <a:endParaRPr lang="ja-JP" altLang="en-US">
              <a:solidFill>
                <a:schemeClr val="bg1"/>
              </a:solidFill>
              <a:latin typeface="+mj-lt"/>
              <a:ea typeface="+mj-ea"/>
              <a:cs typeface="+mj-cs"/>
            </a:endParaRPr>
          </a:p>
        </p:txBody>
      </p:sp>
      <p:sp>
        <p:nvSpPr>
          <p:cNvPr id="1089" name="タイトル 1"/>
          <p:cNvSpPr>
            <a:spLocks noGrp="1"/>
          </p:cNvSpPr>
          <p:nvPr>
            <p:ph type="title"/>
          </p:nvPr>
        </p:nvSpPr>
        <p:spPr>
          <a:xfrm>
            <a:off x="442912" y="146051"/>
            <a:ext cx="11749087" cy="468000"/>
          </a:xfrm>
          <a:solidFill>
            <a:schemeClr val="bg2"/>
          </a:solidFill>
        </p:spPr>
        <p:txBody>
          <a:bodyPr>
            <a:normAutofit/>
          </a:bodyPr>
          <a:lstStyle>
            <a:lvl1pPr>
              <a:defRPr sz="1800">
                <a:solidFill>
                  <a:schemeClr val="bg1"/>
                </a:solidFill>
              </a:defRPr>
            </a:lvl1pPr>
          </a:lstStyle>
          <a:p>
            <a:r>
              <a:rPr kumimoji="1" lang="ja-JP" altLang="en-US"/>
              <a:t>マスター タイトルの書式設定</a:t>
            </a:r>
          </a:p>
        </p:txBody>
      </p:sp>
      <p:sp>
        <p:nvSpPr>
          <p:cNvPr id="1090" name="スライド番号プレースホルダー 4"/>
          <p:cNvSpPr>
            <a:spLocks noGrp="1"/>
          </p:cNvSpPr>
          <p:nvPr>
            <p:ph type="sldNum" sz="quarter" idx="12"/>
          </p:nvPr>
        </p:nvSpPr>
        <p:spPr>
          <a:xfrm>
            <a:off x="5857875" y="6416675"/>
            <a:ext cx="476250" cy="441324"/>
          </a:xfrm>
        </p:spPr>
        <p:txBody>
          <a:bodyPr/>
          <a:lstStyle>
            <a:lvl1pPr algn="ctr">
              <a:defRPr/>
            </a:lvl1pPr>
          </a:lstStyle>
          <a:p>
            <a:fld id="{273F110B-3E81-42E9-B683-BD8814B58ECE}" type="slidenum">
              <a:rPr lang="ja-JP" altLang="en-US" smtClean="0"/>
              <a:pPr/>
              <a:t>‹#›</a:t>
            </a:fld>
            <a:endParaRPr lang="ja-JP" altLang="en-US"/>
          </a:p>
        </p:txBody>
      </p:sp>
      <p:sp>
        <p:nvSpPr>
          <p:cNvPr id="1091" name="Rectangle 2"/>
          <p:cNvSpPr/>
          <p:nvPr userDrawn="1"/>
        </p:nvSpPr>
        <p:spPr>
          <a:xfrm>
            <a:off x="0" y="6581953"/>
            <a:ext cx="5857876" cy="2760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700" dirty="0">
                <a:solidFill>
                  <a:schemeClr val="bg1">
                    <a:lumMod val="50000"/>
                  </a:schemeClr>
                </a:solidFill>
              </a:rPr>
              <a:t>Confidential – All Rights Reserved – </a:t>
            </a:r>
            <a:r>
              <a:rPr lang="ja-JP" altLang="en-US" sz="700" dirty="0">
                <a:solidFill>
                  <a:schemeClr val="bg1">
                    <a:lumMod val="50000"/>
                  </a:schemeClr>
                </a:solidFill>
              </a:rPr>
              <a:t>株式会社　広島調剤センター</a:t>
            </a:r>
          </a:p>
        </p:txBody>
      </p:sp>
      <p:sp>
        <p:nvSpPr>
          <p:cNvPr id="1092" name="図プレースホルダー 3"/>
          <p:cNvSpPr>
            <a:spLocks noGrp="1"/>
          </p:cNvSpPr>
          <p:nvPr>
            <p:ph type="pic" sz="quarter" idx="13" hasCustomPrompt="1"/>
          </p:nvPr>
        </p:nvSpPr>
        <p:spPr>
          <a:xfrm>
            <a:off x="648661" y="2055163"/>
            <a:ext cx="2611096" cy="1418019"/>
          </a:xfrm>
        </p:spPr>
        <p:txBody>
          <a:bodyPr>
            <a:normAutofit/>
          </a:bodyPr>
          <a:lstStyle>
            <a:lvl1pPr marL="0" indent="0" algn="ctr">
              <a:buNone/>
              <a:defRPr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400"/>
              <a:t>アイコンをクリックし</a:t>
            </a:r>
            <a:br>
              <a:rPr lang="en-US" altLang="ja-JP" sz="1400"/>
            </a:br>
            <a:r>
              <a:rPr lang="ja-JP" altLang="en-US" sz="1400"/>
              <a:t>写真を挿入してください</a:t>
            </a:r>
            <a:endParaRPr lang="en-US" altLang="ja-JP" sz="1400"/>
          </a:p>
          <a:p>
            <a:endParaRPr lang="ja-JP" altLang="en-US" sz="1400"/>
          </a:p>
        </p:txBody>
      </p:sp>
      <p:sp>
        <p:nvSpPr>
          <p:cNvPr id="1093" name="図プレースホルダー 3"/>
          <p:cNvSpPr txBox="1"/>
          <p:nvPr userDrawn="1"/>
        </p:nvSpPr>
        <p:spPr>
          <a:xfrm>
            <a:off x="648661" y="3770961"/>
            <a:ext cx="2611096" cy="14180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1400"/>
          </a:p>
        </p:txBody>
      </p:sp>
      <p:sp>
        <p:nvSpPr>
          <p:cNvPr id="1094" name="図プレースホルダー 3"/>
          <p:cNvSpPr>
            <a:spLocks noGrp="1"/>
          </p:cNvSpPr>
          <p:nvPr userDrawn="1">
            <p:ph type="pic" sz="quarter" idx="14" hasCustomPrompt="1"/>
          </p:nvPr>
        </p:nvSpPr>
        <p:spPr>
          <a:xfrm>
            <a:off x="648661" y="3949373"/>
            <a:ext cx="2611096" cy="1418019"/>
          </a:xfrm>
        </p:spPr>
        <p:txBody>
          <a:bodyPr>
            <a:normAutofit/>
          </a:bodyPr>
          <a:lstStyle>
            <a:lvl1pPr marL="0" indent="0">
              <a:buNone/>
              <a:defRPr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400"/>
              <a:t>アイコンをクリックし</a:t>
            </a:r>
            <a:br>
              <a:rPr lang="en-US" altLang="ja-JP" sz="1400"/>
            </a:br>
            <a:r>
              <a:rPr lang="ja-JP" altLang="en-US" sz="1400"/>
              <a:t>写真を挿入してください</a:t>
            </a:r>
            <a:endParaRPr lang="en-US" altLang="ja-JP" sz="1400"/>
          </a:p>
        </p:txBody>
      </p:sp>
    </p:spTree>
    <p:extLst>
      <p:ext uri="{BB962C8B-B14F-4D97-AF65-F5344CB8AC3E}">
        <p14:creationId xmlns:p14="http://schemas.microsoft.com/office/powerpoint/2010/main" val="3344406069"/>
      </p:ext>
    </p:extLst>
  </p:cSld>
  <p:clrMapOvr>
    <a:masterClrMapping/>
  </p:clrMapOvr>
  <p:extLst>
    <p:ext uri="{DCECCB84-F9BA-43D5-87BE-67443E8EF086}">
      <p15:sldGuideLst xmlns:p15="http://schemas.microsoft.com/office/powerpoint/2012/main">
        <p15:guide id="1" pos="279">
          <p15:clr>
            <a:srgbClr val="FBAE40"/>
          </p15:clr>
        </p15:guide>
        <p15:guide id="3" pos="7401">
          <p15:clr>
            <a:srgbClr val="FBAE40"/>
          </p15:clr>
        </p15:guide>
        <p15:guide id="4" orient="horz" pos="2160">
          <p15:clr>
            <a:srgbClr val="FBAE40"/>
          </p15:clr>
        </p15:guide>
        <p15:guide id="5" orient="horz" pos="4042">
          <p15:clr>
            <a:srgbClr val="FBAE40"/>
          </p15:clr>
        </p15:guide>
        <p15:guide id="6" orient="horz" pos="39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96" name="スライド番号プレースホルダー 4"/>
          <p:cNvSpPr>
            <a:spLocks noGrp="1"/>
          </p:cNvSpPr>
          <p:nvPr>
            <p:ph type="sldNum" sz="quarter" idx="12"/>
          </p:nvPr>
        </p:nvSpPr>
        <p:spPr>
          <a:xfrm>
            <a:off x="5857875" y="6416675"/>
            <a:ext cx="476250" cy="441324"/>
          </a:xfrm>
        </p:spPr>
        <p:txBody>
          <a:bodyPr/>
          <a:lstStyle>
            <a:lvl1pPr algn="ctr">
              <a:defRPr/>
            </a:lvl1pPr>
          </a:lstStyle>
          <a:p>
            <a:fld id="{273F110B-3E81-42E9-B683-BD8814B58ECE}" type="slidenum">
              <a:rPr lang="ja-JP" altLang="en-US" smtClean="0"/>
              <a:pPr/>
              <a:t>‹#›</a:t>
            </a:fld>
            <a:endParaRPr lang="ja-JP" altLang="en-US"/>
          </a:p>
        </p:txBody>
      </p:sp>
      <p:sp>
        <p:nvSpPr>
          <p:cNvPr id="1097" name="Rectangle 6"/>
          <p:cNvSpPr/>
          <p:nvPr userDrawn="1"/>
        </p:nvSpPr>
        <p:spPr>
          <a:xfrm>
            <a:off x="0" y="6581953"/>
            <a:ext cx="5857876" cy="2760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700" dirty="0">
                <a:solidFill>
                  <a:schemeClr val="bg1">
                    <a:lumMod val="50000"/>
                  </a:schemeClr>
                </a:solidFill>
              </a:rPr>
              <a:t>Confidential – All Rights Reserved – </a:t>
            </a:r>
            <a:r>
              <a:rPr lang="ja-JP" altLang="en-US" sz="700" dirty="0">
                <a:solidFill>
                  <a:schemeClr val="bg1">
                    <a:lumMod val="50000"/>
                  </a:schemeClr>
                </a:solidFill>
              </a:rPr>
              <a:t>株式会社　広島調剤センター</a:t>
            </a:r>
          </a:p>
        </p:txBody>
      </p:sp>
    </p:spTree>
    <p:extLst>
      <p:ext uri="{BB962C8B-B14F-4D97-AF65-F5344CB8AC3E}">
        <p14:creationId xmlns:p14="http://schemas.microsoft.com/office/powerpoint/2010/main" val="81291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25"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10" imgW="473" imgH="473" progId="TCLayout.ActiveDocument.1">
                  <p:embed/>
                </p:oleObj>
              </mc:Choice>
              <mc:Fallback>
                <p:oleObj name="think-cellスライド" r:id="rId10" imgW="473" imgH="473" progId="TCLayout.ActiveDocument.1">
                  <p:embed/>
                  <p:pic>
                    <p:nvPicPr>
                      <p:cNvPr id="1025" name="think-cell data - do not delete" hidden="1"/>
                      <p:cNvPicPr>
                        <a:picLocks noChangeAspect="1"/>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026"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1027"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28"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kumimoji="1" lang="ja-JP" altLang="en-US"/>
          </a:p>
        </p:txBody>
      </p:sp>
      <p:sp>
        <p:nvSpPr>
          <p:cNvPr id="1029"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1030"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3F110B-3E81-42E9-B683-BD8814B58ECE}" type="slidenum">
              <a:rPr kumimoji="1" lang="ja-JP" altLang="en-US" smtClean="0"/>
              <a:t>‹#›</a:t>
            </a:fld>
            <a:endParaRPr kumimoji="1" lang="ja-JP" altLang="en-US"/>
          </a:p>
        </p:txBody>
      </p:sp>
    </p:spTree>
    <p:extLst>
      <p:ext uri="{BB962C8B-B14F-4D97-AF65-F5344CB8AC3E}">
        <p14:creationId xmlns:p14="http://schemas.microsoft.com/office/powerpoint/2010/main" val="1967152909"/>
      </p:ext>
    </p:extLst>
  </p:cSld>
  <p:clrMap bg1="lt1" tx1="dk1" bg2="lt2" tx2="dk2" accent1="accent1" accent2="accent2" accent3="accent3" accent4="accent4" accent5="accent5" accent6="accent6" hlink="hlink" folHlink="folHlink"/>
  <p:sldLayoutIdLst>
    <p:sldLayoutId id="2147483861" r:id="rId1"/>
    <p:sldLayoutId id="2147483863" r:id="rId2"/>
    <p:sldLayoutId id="2147483860" r:id="rId3"/>
    <p:sldLayoutId id="2147483870" r:id="rId4"/>
    <p:sldLayoutId id="2147483864" r:id="rId5"/>
    <p:sldLayoutId id="2147483868" r:id="rId6"/>
    <p:sldLayoutId id="2147483867" r:id="rId7"/>
    <p:sldLayoutId id="2147483862" r:id="rId8"/>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9.bin"/><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0.bin"/><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1.bin"/><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1.bin"/><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2.bin"/><Relationship Id="rId1" Type="http://schemas.openxmlformats.org/officeDocument/2006/relationships/slideLayout" Target="../slideLayouts/slideLayout3.xml"/><Relationship Id="rId5" Type="http://schemas.openxmlformats.org/officeDocument/2006/relationships/image" Target="../media/image61.sv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3.bin"/><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1.bin"/><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1.bin"/><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1.bin"/><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4.bin"/><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5.bin"/><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7.bin"/><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7.bin"/><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5.bin"/><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5.bin"/><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6.bin"/><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5.bin"/><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5.bin"/><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7.bin"/><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7.bin"/><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2.bin"/><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5.bin"/><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5.bin"/><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7.bin"/><Relationship Id="rId1" Type="http://schemas.openxmlformats.org/officeDocument/2006/relationships/slideLayout" Target="../slideLayouts/slideLayout3.xml"/><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7.bin"/><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7.bin"/><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3.bin"/><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emf"/><Relationship Id="rId7" Type="http://schemas.openxmlformats.org/officeDocument/2006/relationships/image" Target="../media/image7.svg"/><Relationship Id="rId2" Type="http://schemas.openxmlformats.org/officeDocument/2006/relationships/oleObject" Target="../embeddings/oleObject4.bin"/><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oleObject" Target="../embeddings/oleObject5.bin"/><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svg"/><Relationship Id="rId1" Type="http://schemas.openxmlformats.org/officeDocument/2006/relationships/slideLayout" Target="../slideLayouts/slideLayout3.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19" Type="http://schemas.openxmlformats.org/officeDocument/2006/relationships/image" Target="../media/image24.png"/><Relationship Id="rId4" Type="http://schemas.openxmlformats.org/officeDocument/2006/relationships/image" Target="../media/image1.emf"/><Relationship Id="rId9" Type="http://schemas.openxmlformats.org/officeDocument/2006/relationships/image" Target="../media/image14.png"/><Relationship Id="rId14"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oleObject" Target="../embeddings/oleObject6.bin"/><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notesSlide" Target="../notesSlides/notesSlide3.xml"/><Relationship Id="rId16" Type="http://schemas.openxmlformats.org/officeDocument/2006/relationships/image" Target="../media/image36.svg"/><Relationship Id="rId1" Type="http://schemas.openxmlformats.org/officeDocument/2006/relationships/slideLayout" Target="../slideLayouts/slideLayout3.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1.emf"/><Relationship Id="rId9" Type="http://schemas.openxmlformats.org/officeDocument/2006/relationships/image" Target="../media/image29.png"/><Relationship Id="rId14" Type="http://schemas.openxmlformats.org/officeDocument/2006/relationships/image" Target="../media/image34.sv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oleObject" Target="../embeddings/oleObject7.bin"/><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0.svg"/><Relationship Id="rId11" Type="http://schemas.openxmlformats.org/officeDocument/2006/relationships/image" Target="../media/image45.emf"/><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1.emf"/><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oleObject" Target="../embeddings/oleObject8.bin"/><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1.emf"/><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Text Placeholder 1"/>
          <p:cNvSpPr>
            <a:spLocks noGrp="1"/>
          </p:cNvSpPr>
          <p:nvPr>
            <p:ph type="body" sz="quarter" idx="10"/>
          </p:nvPr>
        </p:nvSpPr>
        <p:spPr/>
        <p:txBody>
          <a:bodyPr/>
          <a:lstStyle/>
          <a:p>
            <a:r>
              <a:rPr lang="ja-JP" altLang="en-US" dirty="0"/>
              <a:t>株式会社　広島調剤センター</a:t>
            </a:r>
            <a:endParaRPr lang="en-US" dirty="0"/>
          </a:p>
        </p:txBody>
      </p:sp>
    </p:spTree>
    <p:extLst>
      <p:ext uri="{BB962C8B-B14F-4D97-AF65-F5344CB8AC3E}">
        <p14:creationId xmlns:p14="http://schemas.microsoft.com/office/powerpoint/2010/main" val="3569013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1"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431"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432" name="タイトル 1"/>
          <p:cNvSpPr>
            <a:spLocks noGrp="1"/>
          </p:cNvSpPr>
          <p:nvPr>
            <p:ph type="title"/>
          </p:nvPr>
        </p:nvSpPr>
        <p:spPr/>
        <p:txBody>
          <a:bodyPr vert="horz"/>
          <a:lstStyle/>
          <a:p>
            <a:r>
              <a:rPr kumimoji="1" lang="en-US" altLang="ja-JP" dirty="0">
                <a:latin typeface="+mn-ea"/>
                <a:ea typeface="+mn-ea"/>
              </a:rPr>
              <a:t>2. </a:t>
            </a:r>
            <a:r>
              <a:rPr kumimoji="1" lang="ja-JP" altLang="en-US" dirty="0">
                <a:latin typeface="+mn-ea"/>
                <a:ea typeface="+mn-ea"/>
              </a:rPr>
              <a:t>一目で分かる</a:t>
            </a:r>
            <a:r>
              <a:rPr lang="ja-JP" altLang="en-US" dirty="0">
                <a:latin typeface="+mn-ea"/>
              </a:rPr>
              <a:t>広島調剤センター　</a:t>
            </a:r>
            <a:r>
              <a:rPr lang="ja-JP" altLang="en-US" dirty="0">
                <a:latin typeface="+mn-ea"/>
                <a:ea typeface="+mn-ea"/>
              </a:rPr>
              <a:t>福利厚生情報</a:t>
            </a:r>
            <a:endParaRPr kumimoji="1" lang="ja-JP" altLang="en-US" dirty="0">
              <a:latin typeface="+mn-ea"/>
              <a:ea typeface="+mn-ea"/>
            </a:endParaRPr>
          </a:p>
        </p:txBody>
      </p:sp>
      <p:sp>
        <p:nvSpPr>
          <p:cNvPr id="1433" name="スライド番号プレースホルダー 2"/>
          <p:cNvSpPr>
            <a:spLocks noGrp="1"/>
          </p:cNvSpPr>
          <p:nvPr>
            <p:ph type="sldNum" sz="quarter" idx="12"/>
          </p:nvPr>
        </p:nvSpPr>
        <p:spPr/>
        <p:txBody>
          <a:bodyPr/>
          <a:lstStyle/>
          <a:p>
            <a:fld id="{273F110B-3E81-42E9-B683-BD8814B58ECE}" type="slidenum">
              <a:rPr lang="ja-JP" altLang="en-US" smtClean="0">
                <a:latin typeface="+mn-ea"/>
              </a:rPr>
              <a:pPr/>
              <a:t>9</a:t>
            </a:fld>
            <a:endParaRPr lang="ja-JP" altLang="en-US">
              <a:latin typeface="+mn-ea"/>
            </a:endParaRPr>
          </a:p>
        </p:txBody>
      </p:sp>
      <p:sp>
        <p:nvSpPr>
          <p:cNvPr id="1434" name="正方形/長方形 3"/>
          <p:cNvSpPr/>
          <p:nvPr/>
        </p:nvSpPr>
        <p:spPr>
          <a:xfrm>
            <a:off x="406899" y="1256974"/>
            <a:ext cx="11376027" cy="410400"/>
          </a:xfrm>
          <a:prstGeom prst="rect">
            <a:avLst/>
          </a:prstGeom>
          <a:noFill/>
          <a:ln w="6350" cap="rnd">
            <a:noFill/>
            <a:round/>
            <a:headEnd type="none" w="sm" len="sm"/>
            <a:tailEnd type="none" w="sm" len="sm"/>
          </a:ln>
        </p:spPr>
        <p:txBody>
          <a:bodyPr vert="horz" lIns="45720" rIns="45720" anchor="ctr"/>
          <a:lstStyle/>
          <a:p>
            <a:pPr algn="ctr" defTabSz="457200" fontAlgn="base">
              <a:spcBef>
                <a:spcPct val="0"/>
              </a:spcBef>
              <a:spcAft>
                <a:spcPct val="0"/>
              </a:spcAft>
              <a:defRPr/>
            </a:pPr>
            <a:r>
              <a:rPr kumimoji="0" lang="ja-JP" altLang="en-US" sz="2000" b="0" i="0" u="none" strike="noStrike" kern="0" cap="none" spc="0" normalizeH="0" baseline="0" noProof="0" dirty="0">
                <a:ln>
                  <a:noFill/>
                </a:ln>
                <a:effectLst/>
                <a:uLnTx/>
                <a:uFillTx/>
                <a:latin typeface="+mn-ea"/>
              </a:rPr>
              <a:t>福利厚生</a:t>
            </a:r>
            <a:endParaRPr kumimoji="0" lang="en-US" altLang="ja-JP" sz="2000" b="0" i="0" u="none" strike="noStrike" kern="0" cap="none" spc="0" normalizeH="0" baseline="0" noProof="0" dirty="0">
              <a:ln>
                <a:noFill/>
              </a:ln>
              <a:effectLst/>
              <a:uLnTx/>
              <a:uFillTx/>
              <a:latin typeface="+mn-ea"/>
            </a:endParaRPr>
          </a:p>
          <a:p>
            <a:pPr algn="ctr" defTabSz="457200" fontAlgn="base">
              <a:spcBef>
                <a:spcPct val="0"/>
              </a:spcBef>
              <a:spcAft>
                <a:spcPct val="0"/>
              </a:spcAft>
              <a:defRPr/>
            </a:pPr>
            <a:r>
              <a:rPr kumimoji="0" lang="ja-JP" altLang="en-US" sz="2000" kern="0" dirty="0">
                <a:latin typeface="+mn-ea"/>
              </a:rPr>
              <a:t>地域医療を支える一員として、安心して働ける環境づくりに取り組んでいます</a:t>
            </a:r>
            <a:endParaRPr kumimoji="0" lang="en-US" altLang="ja-JP" sz="2000" b="0" i="0" u="none" strike="noStrike" kern="0" cap="none" spc="0" normalizeH="0" baseline="0" noProof="0" dirty="0">
              <a:ln>
                <a:noFill/>
              </a:ln>
              <a:effectLst/>
              <a:uLnTx/>
              <a:uFillTx/>
              <a:latin typeface="+mn-ea"/>
            </a:endParaRPr>
          </a:p>
          <a:p>
            <a:pPr algn="ctr" defTabSz="457200" fontAlgn="base">
              <a:spcBef>
                <a:spcPct val="0"/>
              </a:spcBef>
              <a:spcAft>
                <a:spcPct val="0"/>
              </a:spcAft>
              <a:defRPr/>
            </a:pPr>
            <a:endParaRPr kumimoji="0" lang="ja-JP" altLang="en-US" sz="2000" b="0" i="0" u="none" strike="noStrike" kern="0" cap="none" spc="0" normalizeH="0" baseline="0" noProof="0" dirty="0">
              <a:ln>
                <a:noFill/>
              </a:ln>
              <a:effectLst/>
              <a:uLnTx/>
              <a:uFillTx/>
              <a:latin typeface="+mn-ea"/>
              <a:cs typeface="+mn-cs"/>
            </a:endParaRPr>
          </a:p>
        </p:txBody>
      </p:sp>
      <p:cxnSp>
        <p:nvCxnSpPr>
          <p:cNvPr id="1435" name="直線コネクタ 4"/>
          <p:cNvCxnSpPr>
            <a:cxnSpLocks/>
          </p:cNvCxnSpPr>
          <p:nvPr/>
        </p:nvCxnSpPr>
        <p:spPr>
          <a:xfrm>
            <a:off x="478926" y="1909843"/>
            <a:ext cx="11304000" cy="0"/>
          </a:xfrm>
          <a:prstGeom prst="line">
            <a:avLst/>
          </a:prstGeom>
          <a:noFill/>
          <a:ln w="28575" cap="rnd" cmpd="sng" algn="ctr">
            <a:solidFill>
              <a:schemeClr val="tx1"/>
            </a:solidFill>
            <a:prstDash val="solid"/>
          </a:ln>
          <a:effectLst/>
        </p:spPr>
      </p:cxnSp>
      <p:sp>
        <p:nvSpPr>
          <p:cNvPr id="1445" name="正方形/長方形 22"/>
          <p:cNvSpPr/>
          <p:nvPr/>
        </p:nvSpPr>
        <p:spPr>
          <a:xfrm>
            <a:off x="442913" y="2462101"/>
            <a:ext cx="3456000" cy="410400"/>
          </a:xfrm>
          <a:prstGeom prst="rect">
            <a:avLst/>
          </a:prstGeom>
          <a:noFill/>
          <a:ln w="6350" cap="rnd">
            <a:noFill/>
            <a:round/>
            <a:headEnd type="none" w="sm" len="sm"/>
            <a:tailEnd type="none" w="sm" len="sm"/>
          </a:ln>
        </p:spPr>
        <p:txBody>
          <a:bodyPr vert="horz" lIns="45720" rIns="4572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effectLst/>
                <a:uLnTx/>
                <a:uFillTx/>
                <a:latin typeface="+mn-ea"/>
              </a:rPr>
              <a:t>健康サポート</a:t>
            </a:r>
          </a:p>
        </p:txBody>
      </p:sp>
      <p:cxnSp>
        <p:nvCxnSpPr>
          <p:cNvPr id="1446" name="直線コネクタ 23"/>
          <p:cNvCxnSpPr>
            <a:cxnSpLocks/>
          </p:cNvCxnSpPr>
          <p:nvPr/>
        </p:nvCxnSpPr>
        <p:spPr>
          <a:xfrm>
            <a:off x="442913" y="2872501"/>
            <a:ext cx="3456000" cy="0"/>
          </a:xfrm>
          <a:prstGeom prst="line">
            <a:avLst/>
          </a:prstGeom>
          <a:noFill/>
          <a:ln w="28575" cap="rnd" cmpd="sng" algn="ctr">
            <a:solidFill>
              <a:schemeClr val="accent5">
                <a:alpha val="60000"/>
              </a:schemeClr>
            </a:solidFill>
            <a:prstDash val="solid"/>
          </a:ln>
          <a:effectLst/>
        </p:spPr>
      </p:cxnSp>
      <p:sp>
        <p:nvSpPr>
          <p:cNvPr id="1447" name="正方形/長方形 24"/>
          <p:cNvSpPr/>
          <p:nvPr/>
        </p:nvSpPr>
        <p:spPr>
          <a:xfrm>
            <a:off x="442913" y="3014550"/>
            <a:ext cx="3456000" cy="803647"/>
          </a:xfrm>
          <a:prstGeom prst="rect">
            <a:avLst/>
          </a:prstGeom>
          <a:noFill/>
          <a:ln w="6350" cap="rnd">
            <a:noFill/>
            <a:round/>
            <a:headEnd type="none" w="sm" len="sm"/>
            <a:tailEnd type="none" w="sm" len="sm"/>
          </a:ln>
        </p:spPr>
        <p:txBody>
          <a:bodyPr vert="horz" lIns="45720" rIns="45720" anchor="t"/>
          <a:lstStyle/>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ja-JP" altLang="en-US" sz="1400" kern="0" dirty="0">
                <a:latin typeface="+mn-ea"/>
              </a:rPr>
              <a:t>年一回健康診断実施</a:t>
            </a:r>
            <a:endParaRPr kumimoji="0" lang="en-US" altLang="ja-JP" sz="1400" b="0" i="0" u="none" strike="noStrike" kern="0" cap="none" spc="0" normalizeH="0" baseline="0" noProof="0" dirty="0">
              <a:ln>
                <a:noFill/>
              </a:ln>
              <a:effectLst/>
              <a:uLnTx/>
              <a:uFillTx/>
              <a:latin typeface="+mn-ea"/>
            </a:endParaRPr>
          </a:p>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ja-JP" altLang="en-US" sz="1400" b="0" i="0" u="none" strike="noStrike" kern="0" cap="none" spc="0" normalizeH="0" baseline="0" noProof="0" dirty="0">
              <a:ln>
                <a:noFill/>
              </a:ln>
              <a:effectLst/>
              <a:uLnTx/>
              <a:uFillTx/>
              <a:latin typeface="+mn-ea"/>
            </a:endParaRPr>
          </a:p>
        </p:txBody>
      </p:sp>
      <p:sp>
        <p:nvSpPr>
          <p:cNvPr id="1448" name="正方形/長方形 25"/>
          <p:cNvSpPr/>
          <p:nvPr/>
        </p:nvSpPr>
        <p:spPr>
          <a:xfrm>
            <a:off x="4366913" y="2462101"/>
            <a:ext cx="3456000" cy="410400"/>
          </a:xfrm>
          <a:prstGeom prst="rect">
            <a:avLst/>
          </a:prstGeom>
          <a:noFill/>
          <a:ln w="6350" cap="rnd">
            <a:noFill/>
            <a:round/>
            <a:headEnd type="none" w="sm" len="sm"/>
            <a:tailEnd type="none" w="sm" len="sm"/>
          </a:ln>
        </p:spPr>
        <p:txBody>
          <a:bodyPr vert="horz" lIns="45720" rIns="4572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2000" kern="0" dirty="0">
                <a:latin typeface="+mn-ea"/>
              </a:rPr>
              <a:t>成長支援制度</a:t>
            </a:r>
            <a:endParaRPr kumimoji="0" lang="en-US" altLang="ja-JP" sz="2000" b="0" i="0" u="none" strike="noStrike" kern="0" cap="none" spc="0" normalizeH="0" baseline="0" noProof="0" dirty="0">
              <a:ln>
                <a:noFill/>
              </a:ln>
              <a:effectLst/>
              <a:uLnTx/>
              <a:uFillTx/>
              <a:latin typeface="+mn-ea"/>
            </a:endParaRPr>
          </a:p>
        </p:txBody>
      </p:sp>
      <p:cxnSp>
        <p:nvCxnSpPr>
          <p:cNvPr id="1449" name="直線コネクタ 26"/>
          <p:cNvCxnSpPr>
            <a:cxnSpLocks/>
          </p:cNvCxnSpPr>
          <p:nvPr/>
        </p:nvCxnSpPr>
        <p:spPr>
          <a:xfrm>
            <a:off x="4366913" y="2872501"/>
            <a:ext cx="3456000" cy="0"/>
          </a:xfrm>
          <a:prstGeom prst="line">
            <a:avLst/>
          </a:prstGeom>
          <a:noFill/>
          <a:ln w="28575" cap="rnd" cmpd="sng" algn="ctr">
            <a:solidFill>
              <a:schemeClr val="accent5">
                <a:alpha val="60000"/>
              </a:schemeClr>
            </a:solidFill>
            <a:prstDash val="solid"/>
          </a:ln>
          <a:effectLst/>
        </p:spPr>
      </p:cxnSp>
      <p:sp>
        <p:nvSpPr>
          <p:cNvPr id="1450" name="正方形/長方形 27"/>
          <p:cNvSpPr/>
          <p:nvPr/>
        </p:nvSpPr>
        <p:spPr>
          <a:xfrm>
            <a:off x="8290913" y="2462101"/>
            <a:ext cx="3456000" cy="410400"/>
          </a:xfrm>
          <a:prstGeom prst="rect">
            <a:avLst/>
          </a:prstGeom>
          <a:noFill/>
          <a:ln w="6350" cap="rnd">
            <a:noFill/>
            <a:round/>
            <a:headEnd type="none" w="sm" len="sm"/>
            <a:tailEnd type="none" w="sm" len="sm"/>
          </a:ln>
        </p:spPr>
        <p:txBody>
          <a:bodyPr vert="horz" lIns="45720" rIns="4572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effectLst/>
                <a:uLnTx/>
                <a:uFillTx/>
                <a:latin typeface="+mn-ea"/>
              </a:rPr>
              <a:t>将来設計サポート</a:t>
            </a:r>
          </a:p>
        </p:txBody>
      </p:sp>
      <p:cxnSp>
        <p:nvCxnSpPr>
          <p:cNvPr id="1451" name="直線コネクタ 28"/>
          <p:cNvCxnSpPr>
            <a:cxnSpLocks/>
          </p:cNvCxnSpPr>
          <p:nvPr/>
        </p:nvCxnSpPr>
        <p:spPr>
          <a:xfrm>
            <a:off x="8290913" y="2872501"/>
            <a:ext cx="3456000" cy="0"/>
          </a:xfrm>
          <a:prstGeom prst="line">
            <a:avLst/>
          </a:prstGeom>
          <a:noFill/>
          <a:ln w="28575" cap="rnd" cmpd="sng" algn="ctr">
            <a:solidFill>
              <a:schemeClr val="accent5">
                <a:alpha val="60000"/>
              </a:schemeClr>
            </a:solidFill>
            <a:prstDash val="solid"/>
          </a:ln>
          <a:effectLst/>
        </p:spPr>
      </p:cxnSp>
      <p:sp>
        <p:nvSpPr>
          <p:cNvPr id="1452" name="正方形/長方形 29"/>
          <p:cNvSpPr/>
          <p:nvPr/>
        </p:nvSpPr>
        <p:spPr>
          <a:xfrm>
            <a:off x="4366913" y="3014550"/>
            <a:ext cx="3456000" cy="803647"/>
          </a:xfrm>
          <a:prstGeom prst="rect">
            <a:avLst/>
          </a:prstGeom>
          <a:noFill/>
          <a:ln w="6350" cap="rnd">
            <a:noFill/>
            <a:round/>
            <a:headEnd type="none" w="sm" len="sm"/>
            <a:tailEnd type="none" w="sm" len="sm"/>
          </a:ln>
        </p:spPr>
        <p:txBody>
          <a:bodyPr vert="horz" lIns="45720" rIns="45720" anchor="t"/>
          <a:lstStyle/>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ja-JP" sz="1400" kern="0" dirty="0">
                <a:latin typeface="+mn-ea"/>
              </a:rPr>
              <a:t>E-</a:t>
            </a:r>
            <a:r>
              <a:rPr kumimoji="0" lang="ja-JP" altLang="en-US" sz="1400" kern="0" dirty="0">
                <a:latin typeface="+mn-ea"/>
              </a:rPr>
              <a:t>ラーニング研修費補助</a:t>
            </a:r>
            <a:endParaRPr kumimoji="0" lang="en-US" altLang="ja-JP" sz="1400" kern="0" dirty="0">
              <a:latin typeface="+mn-ea"/>
            </a:endParaRPr>
          </a:p>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ja-JP" altLang="en-US" sz="1400" b="0" i="0" u="none" strike="noStrike" kern="0" cap="none" spc="0" normalizeH="0" baseline="0" noProof="0" dirty="0">
                <a:ln>
                  <a:noFill/>
                </a:ln>
                <a:effectLst/>
                <a:uLnTx/>
                <a:uFillTx/>
                <a:latin typeface="+mn-ea"/>
              </a:rPr>
              <a:t>外部研修費補助</a:t>
            </a:r>
            <a:endParaRPr kumimoji="0" lang="en-US" altLang="ja-JP" sz="1400" b="0" i="0" u="none" strike="noStrike" kern="0" cap="none" spc="0" normalizeH="0" baseline="0" noProof="0" dirty="0">
              <a:ln>
                <a:noFill/>
              </a:ln>
              <a:effectLst/>
              <a:uLnTx/>
              <a:uFillTx/>
              <a:latin typeface="+mn-ea"/>
            </a:endParaRPr>
          </a:p>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ja-JP" altLang="en-US" sz="1400" kern="0" dirty="0">
                <a:latin typeface="+mn-ea"/>
              </a:rPr>
              <a:t>資格取得費用補助</a:t>
            </a:r>
            <a:endParaRPr kumimoji="0" lang="en-US" altLang="ja-JP" sz="1400" b="0" i="0" u="none" strike="noStrike" kern="0" cap="none" spc="0" normalizeH="0" baseline="0" noProof="0" dirty="0">
              <a:ln>
                <a:noFill/>
              </a:ln>
              <a:effectLst/>
              <a:uLnTx/>
              <a:uFillTx/>
              <a:latin typeface="+mn-ea"/>
            </a:endParaRPr>
          </a:p>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ja-JP" sz="1400" kern="0" dirty="0">
              <a:latin typeface="+mn-ea"/>
            </a:endParaRPr>
          </a:p>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ja-JP" sz="1400" b="0" i="0" u="none" strike="noStrike" kern="0" cap="none" spc="0" normalizeH="0" baseline="0" noProof="0" dirty="0">
              <a:ln>
                <a:noFill/>
              </a:ln>
              <a:effectLst/>
              <a:uLnTx/>
              <a:uFillTx/>
              <a:latin typeface="+mn-ea"/>
            </a:endParaRPr>
          </a:p>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ja-JP" sz="1400" b="0" i="0" u="none" strike="noStrike" kern="0" cap="none" spc="0" normalizeH="0" baseline="0" noProof="0" dirty="0">
              <a:ln>
                <a:noFill/>
              </a:ln>
              <a:effectLst/>
              <a:uLnTx/>
              <a:uFillTx/>
              <a:latin typeface="+mn-ea"/>
            </a:endParaRPr>
          </a:p>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ja-JP" altLang="en-US" sz="1400" b="0" i="0" u="none" strike="noStrike" kern="0" cap="none" spc="0" normalizeH="0" baseline="0" noProof="0" dirty="0">
              <a:ln>
                <a:noFill/>
              </a:ln>
              <a:effectLst/>
              <a:uLnTx/>
              <a:uFillTx/>
              <a:latin typeface="+mn-ea"/>
            </a:endParaRPr>
          </a:p>
        </p:txBody>
      </p:sp>
      <p:sp>
        <p:nvSpPr>
          <p:cNvPr id="1453" name="正方形/長方形 30"/>
          <p:cNvSpPr/>
          <p:nvPr/>
        </p:nvSpPr>
        <p:spPr>
          <a:xfrm>
            <a:off x="8290913" y="3014550"/>
            <a:ext cx="3456000" cy="803647"/>
          </a:xfrm>
          <a:prstGeom prst="rect">
            <a:avLst/>
          </a:prstGeom>
          <a:noFill/>
          <a:ln w="6350" cap="rnd">
            <a:noFill/>
            <a:round/>
            <a:headEnd type="none" w="sm" len="sm"/>
            <a:tailEnd type="none" w="sm" len="sm"/>
          </a:ln>
        </p:spPr>
        <p:txBody>
          <a:bodyPr vert="horz" lIns="45720" rIns="45720" anchor="t"/>
          <a:lstStyle/>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ja-JP" altLang="en-US" sz="1400" b="0" i="0" u="none" strike="noStrike" kern="0" cap="none" spc="0" normalizeH="0" baseline="0" noProof="0" dirty="0">
                <a:ln>
                  <a:noFill/>
                </a:ln>
                <a:effectLst/>
                <a:uLnTx/>
                <a:uFillTx/>
                <a:latin typeface="+mn-ea"/>
              </a:rPr>
              <a:t>退職金制度あり</a:t>
            </a:r>
            <a:endParaRPr kumimoji="0" lang="en-US" altLang="ja-JP" sz="1400" b="0" i="0" u="none" strike="noStrike" kern="0" cap="none" spc="0" normalizeH="0" baseline="0" noProof="0" dirty="0">
              <a:ln>
                <a:noFill/>
              </a:ln>
              <a:effectLst/>
              <a:uLnTx/>
              <a:uFillTx/>
              <a:latin typeface="+mn-ea"/>
            </a:endParaRPr>
          </a:p>
        </p:txBody>
      </p:sp>
      <p:sp>
        <p:nvSpPr>
          <p:cNvPr id="1454" name="正方形/長方形 40"/>
          <p:cNvSpPr>
            <a:spLocks noGrp="1" noRot="1" noMove="1" noResize="1" noEditPoints="1" noAdjustHandles="1" noChangeArrowheads="1" noChangeShapeType="1"/>
          </p:cNvSpPr>
          <p:nvPr/>
        </p:nvSpPr>
        <p:spPr>
          <a:xfrm>
            <a:off x="442913" y="3783962"/>
            <a:ext cx="3456000" cy="410400"/>
          </a:xfrm>
          <a:prstGeom prst="rect">
            <a:avLst/>
          </a:prstGeom>
          <a:noFill/>
          <a:ln w="6350" cap="rnd">
            <a:noFill/>
            <a:round/>
            <a:headEnd type="none" w="sm" len="sm"/>
            <a:tailEnd type="none" w="sm" len="sm"/>
          </a:ln>
        </p:spPr>
        <p:txBody>
          <a:bodyPr vert="horz" lIns="45720" rIns="4572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2000" kern="0" dirty="0">
                <a:latin typeface="+mn-ea"/>
              </a:rPr>
              <a:t>社内イベント</a:t>
            </a:r>
            <a:endParaRPr kumimoji="0" lang="ja-JP" altLang="en-US" sz="2000" b="0" i="0" u="none" strike="noStrike" kern="0" cap="none" spc="0" normalizeH="0" baseline="0" noProof="0" dirty="0">
              <a:ln>
                <a:noFill/>
              </a:ln>
              <a:effectLst/>
              <a:uLnTx/>
              <a:uFillTx/>
              <a:latin typeface="+mn-ea"/>
            </a:endParaRPr>
          </a:p>
        </p:txBody>
      </p:sp>
      <p:cxnSp>
        <p:nvCxnSpPr>
          <p:cNvPr id="1455" name="直線コネクタ 41"/>
          <p:cNvCxnSpPr>
            <a:cxnSpLocks/>
          </p:cNvCxnSpPr>
          <p:nvPr/>
        </p:nvCxnSpPr>
        <p:spPr>
          <a:xfrm>
            <a:off x="442913" y="4194362"/>
            <a:ext cx="3456000" cy="0"/>
          </a:xfrm>
          <a:prstGeom prst="line">
            <a:avLst/>
          </a:prstGeom>
          <a:noFill/>
          <a:ln w="28575" cap="rnd" cmpd="sng" algn="ctr">
            <a:solidFill>
              <a:schemeClr val="accent5">
                <a:alpha val="60000"/>
              </a:schemeClr>
            </a:solidFill>
            <a:prstDash val="solid"/>
          </a:ln>
          <a:effectLst/>
        </p:spPr>
      </p:cxnSp>
      <p:sp>
        <p:nvSpPr>
          <p:cNvPr id="1456" name="正方形/長方形 42"/>
          <p:cNvSpPr/>
          <p:nvPr/>
        </p:nvSpPr>
        <p:spPr>
          <a:xfrm>
            <a:off x="442913" y="4336411"/>
            <a:ext cx="3456000" cy="803647"/>
          </a:xfrm>
          <a:prstGeom prst="rect">
            <a:avLst/>
          </a:prstGeom>
          <a:noFill/>
          <a:ln w="6350" cap="rnd">
            <a:noFill/>
            <a:round/>
            <a:headEnd type="none" w="sm" len="sm"/>
            <a:tailEnd type="none" w="sm" len="sm"/>
          </a:ln>
        </p:spPr>
        <p:txBody>
          <a:bodyPr vert="horz" lIns="45720" rIns="45720" anchor="t"/>
          <a:lstStyle/>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ja-JP" altLang="en-US" sz="1400" kern="0" dirty="0">
                <a:latin typeface="+mn-ea"/>
              </a:rPr>
              <a:t>忘年会開催</a:t>
            </a:r>
            <a:endParaRPr kumimoji="0" lang="en-US" altLang="ja-JP" sz="1400" b="0" i="0" u="none" strike="noStrike" kern="0" cap="none" spc="0" normalizeH="0" baseline="0" noProof="0" dirty="0">
              <a:ln>
                <a:noFill/>
              </a:ln>
              <a:effectLst/>
              <a:uLnTx/>
              <a:uFillTx/>
              <a:latin typeface="+mn-ea"/>
            </a:endParaRPr>
          </a:p>
        </p:txBody>
      </p:sp>
      <p:sp>
        <p:nvSpPr>
          <p:cNvPr id="1457" name="正方形/長方形 43"/>
          <p:cNvSpPr/>
          <p:nvPr/>
        </p:nvSpPr>
        <p:spPr>
          <a:xfrm>
            <a:off x="4366913" y="3783962"/>
            <a:ext cx="3456000" cy="410400"/>
          </a:xfrm>
          <a:prstGeom prst="rect">
            <a:avLst/>
          </a:prstGeom>
          <a:noFill/>
          <a:ln w="6350" cap="rnd">
            <a:noFill/>
            <a:round/>
            <a:headEnd type="none" w="sm" len="sm"/>
            <a:tailEnd type="none" w="sm" len="sm"/>
          </a:ln>
        </p:spPr>
        <p:txBody>
          <a:bodyPr vert="horz" lIns="45720" rIns="4572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2000" kern="0" dirty="0">
                <a:latin typeface="+mn-ea"/>
              </a:rPr>
              <a:t>働きやすさ支援</a:t>
            </a:r>
            <a:endParaRPr kumimoji="0" lang="ja-JP" altLang="en-US" sz="2000" b="0" i="0" u="none" strike="noStrike" kern="0" cap="none" spc="0" normalizeH="0" baseline="0" noProof="0" dirty="0">
              <a:ln>
                <a:noFill/>
              </a:ln>
              <a:effectLst/>
              <a:uLnTx/>
              <a:uFillTx/>
              <a:latin typeface="+mn-ea"/>
            </a:endParaRPr>
          </a:p>
        </p:txBody>
      </p:sp>
      <p:cxnSp>
        <p:nvCxnSpPr>
          <p:cNvPr id="1458" name="直線コネクタ 44"/>
          <p:cNvCxnSpPr>
            <a:cxnSpLocks/>
          </p:cNvCxnSpPr>
          <p:nvPr/>
        </p:nvCxnSpPr>
        <p:spPr>
          <a:xfrm>
            <a:off x="4366913" y="4194362"/>
            <a:ext cx="3456000" cy="0"/>
          </a:xfrm>
          <a:prstGeom prst="line">
            <a:avLst/>
          </a:prstGeom>
          <a:noFill/>
          <a:ln w="28575" cap="rnd" cmpd="sng" algn="ctr">
            <a:solidFill>
              <a:schemeClr val="accent5">
                <a:alpha val="60000"/>
              </a:schemeClr>
            </a:solidFill>
            <a:prstDash val="solid"/>
          </a:ln>
          <a:effectLst/>
        </p:spPr>
      </p:cxnSp>
      <p:sp>
        <p:nvSpPr>
          <p:cNvPr id="1461" name="正方形/長方形 47"/>
          <p:cNvSpPr/>
          <p:nvPr/>
        </p:nvSpPr>
        <p:spPr>
          <a:xfrm>
            <a:off x="4366913" y="4336411"/>
            <a:ext cx="3456000" cy="803647"/>
          </a:xfrm>
          <a:prstGeom prst="rect">
            <a:avLst/>
          </a:prstGeom>
          <a:noFill/>
          <a:ln w="6350" cap="rnd">
            <a:noFill/>
            <a:round/>
            <a:headEnd type="none" w="sm" len="sm"/>
            <a:tailEnd type="none" w="sm" len="sm"/>
          </a:ln>
        </p:spPr>
        <p:txBody>
          <a:bodyPr vert="horz" lIns="45720" rIns="45720" anchor="t"/>
          <a:lstStyle/>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ja-JP" altLang="en-US" sz="1400" kern="0" dirty="0">
                <a:latin typeface="+mn-ea"/>
              </a:rPr>
              <a:t>休日出勤時昼食代補助</a:t>
            </a:r>
            <a:endParaRPr kumimoji="0" lang="en-US" altLang="ja-JP" sz="1400" b="0" i="0" u="none" strike="noStrike" kern="0" cap="none" spc="0" normalizeH="0" baseline="0" noProof="0" dirty="0">
              <a:ln>
                <a:noFill/>
              </a:ln>
              <a:effectLst/>
              <a:uLnTx/>
              <a:uFillTx/>
              <a:latin typeface="+mn-ea"/>
            </a:endParaRPr>
          </a:p>
        </p:txBody>
      </p:sp>
      <p:sp>
        <p:nvSpPr>
          <p:cNvPr id="1466"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
        <p:nvSpPr>
          <p:cNvPr id="4" name="AutoShape 2" descr="E Learning Flat Design Illustration, E Learning, Work From Home ...">
            <a:extLst>
              <a:ext uri="{FF2B5EF4-FFF2-40B4-BE49-F238E27FC236}">
                <a16:creationId xmlns:a16="http://schemas.microsoft.com/office/drawing/2014/main" id="{78452225-40AC-E39C-8D74-85F7FFBBAA81}"/>
              </a:ext>
            </a:extLst>
          </p:cNvPr>
          <p:cNvSpPr>
            <a:spLocks noChangeAspect="1" noChangeArrowheads="1"/>
          </p:cNvSpPr>
          <p:nvPr/>
        </p:nvSpPr>
        <p:spPr bwMode="auto">
          <a:xfrm>
            <a:off x="8160285" y="4073605"/>
            <a:ext cx="2638344" cy="26383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6" name="図 5">
            <a:extLst>
              <a:ext uri="{FF2B5EF4-FFF2-40B4-BE49-F238E27FC236}">
                <a16:creationId xmlns:a16="http://schemas.microsoft.com/office/drawing/2014/main" id="{E8378012-74EA-3CB0-760B-27E7B695BFF9}"/>
              </a:ext>
            </a:extLst>
          </p:cNvPr>
          <p:cNvPicPr>
            <a:picLocks noChangeAspect="1"/>
          </p:cNvPicPr>
          <p:nvPr/>
        </p:nvPicPr>
        <p:blipFill>
          <a:blip r:embed="rId4"/>
          <a:stretch>
            <a:fillRect/>
          </a:stretch>
        </p:blipFill>
        <p:spPr>
          <a:xfrm>
            <a:off x="6995221" y="2663638"/>
            <a:ext cx="4751692" cy="4751692"/>
          </a:xfrm>
          <a:prstGeom prst="rect">
            <a:avLst/>
          </a:prstGeom>
        </p:spPr>
      </p:pic>
    </p:spTree>
    <p:extLst>
      <p:ext uri="{BB962C8B-B14F-4D97-AF65-F5344CB8AC3E}">
        <p14:creationId xmlns:p14="http://schemas.microsoft.com/office/powerpoint/2010/main" val="2604245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BA5F8-0A35-6274-76BE-2C3E82E98492}"/>
            </a:ext>
          </a:extLst>
        </p:cNvPr>
        <p:cNvGrpSpPr/>
        <p:nvPr/>
      </p:nvGrpSpPr>
      <p:grpSpPr>
        <a:xfrm>
          <a:off x="0" y="0"/>
          <a:ext cx="0" cy="0"/>
          <a:chOff x="0" y="0"/>
          <a:chExt cx="0" cy="0"/>
        </a:xfrm>
      </p:grpSpPr>
      <p:graphicFrame>
        <p:nvGraphicFramePr>
          <p:cNvPr id="1494" name="think-cell data - do not delete" hidden="1">
            <a:extLst>
              <a:ext uri="{FF2B5EF4-FFF2-40B4-BE49-F238E27FC236}">
                <a16:creationId xmlns:a16="http://schemas.microsoft.com/office/drawing/2014/main" id="{102F370F-8439-D010-388B-51B495A5948A}"/>
              </a:ext>
            </a:extLst>
          </p:cNvPr>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494" name="think-cell data - do not delete" hidden="1">
                        <a:extLst>
                          <a:ext uri="{FF2B5EF4-FFF2-40B4-BE49-F238E27FC236}">
                            <a16:creationId xmlns:a16="http://schemas.microsoft.com/office/drawing/2014/main" id="{102F370F-8439-D010-388B-51B495A5948A}"/>
                          </a:ext>
                        </a:extLst>
                      </p:cNvPr>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495" name="Title 1">
            <a:extLst>
              <a:ext uri="{FF2B5EF4-FFF2-40B4-BE49-F238E27FC236}">
                <a16:creationId xmlns:a16="http://schemas.microsoft.com/office/drawing/2014/main" id="{F7FE90E3-F743-FB00-3F6F-8550504D8D40}"/>
              </a:ext>
            </a:extLst>
          </p:cNvPr>
          <p:cNvSpPr>
            <a:spLocks noGrp="1"/>
          </p:cNvSpPr>
          <p:nvPr>
            <p:ph type="title"/>
          </p:nvPr>
        </p:nvSpPr>
        <p:spPr/>
        <p:txBody>
          <a:bodyPr vert="horz"/>
          <a:lstStyle/>
          <a:p>
            <a:r>
              <a:rPr lang="en-US" altLang="ja-JP">
                <a:latin typeface="+mn-ea"/>
                <a:ea typeface="+mn-ea"/>
              </a:rPr>
              <a:t>3</a:t>
            </a:r>
            <a:r>
              <a:rPr kumimoji="1" lang="en-US" altLang="ja-JP">
                <a:latin typeface="+mn-ea"/>
                <a:ea typeface="+mn-ea"/>
              </a:rPr>
              <a:t>. </a:t>
            </a:r>
            <a:r>
              <a:rPr lang="ja-JP" altLang="en-US">
                <a:latin typeface="+mn-ea"/>
                <a:ea typeface="+mn-ea"/>
              </a:rPr>
              <a:t>事業の紹介</a:t>
            </a:r>
            <a:endParaRPr lang="en-US">
              <a:latin typeface="+mn-ea"/>
              <a:ea typeface="+mn-ea"/>
            </a:endParaRPr>
          </a:p>
        </p:txBody>
      </p:sp>
      <p:sp>
        <p:nvSpPr>
          <p:cNvPr id="1496" name="Slide Number Placeholder 2">
            <a:extLst>
              <a:ext uri="{FF2B5EF4-FFF2-40B4-BE49-F238E27FC236}">
                <a16:creationId xmlns:a16="http://schemas.microsoft.com/office/drawing/2014/main" id="{D6DC3D7C-FD1B-87E2-F90E-2FA2E58D7A72}"/>
              </a:ext>
            </a:extLst>
          </p:cNvPr>
          <p:cNvSpPr>
            <a:spLocks noGrp="1"/>
          </p:cNvSpPr>
          <p:nvPr>
            <p:ph type="sldNum" sz="quarter" idx="12"/>
          </p:nvPr>
        </p:nvSpPr>
        <p:spPr/>
        <p:txBody>
          <a:bodyPr/>
          <a:lstStyle/>
          <a:p>
            <a:fld id="{273F110B-3E81-42E9-B683-BD8814B58ECE}" type="slidenum">
              <a:rPr lang="ja-JP" altLang="en-US" smtClean="0">
                <a:latin typeface="+mn-ea"/>
              </a:rPr>
              <a:pPr/>
              <a:t>10</a:t>
            </a:fld>
            <a:endParaRPr lang="ja-JP" altLang="en-US">
              <a:latin typeface="+mn-ea"/>
            </a:endParaRPr>
          </a:p>
        </p:txBody>
      </p:sp>
      <p:sp>
        <p:nvSpPr>
          <p:cNvPr id="1498" name="Rectangle 10">
            <a:extLst>
              <a:ext uri="{FF2B5EF4-FFF2-40B4-BE49-F238E27FC236}">
                <a16:creationId xmlns:a16="http://schemas.microsoft.com/office/drawing/2014/main" id="{CD1C48E5-DD6D-B451-8ED3-87EE13BE67A8}"/>
              </a:ext>
            </a:extLst>
          </p:cNvPr>
          <p:cNvSpPr/>
          <p:nvPr/>
        </p:nvSpPr>
        <p:spPr>
          <a:xfrm>
            <a:off x="461603" y="1213045"/>
            <a:ext cx="5283633" cy="468000"/>
          </a:xfrm>
          <a:prstGeom prst="rect">
            <a:avLst/>
          </a:prstGeom>
          <a:solidFill>
            <a:srgbClr val="A9A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mn-ea"/>
              </a:rPr>
              <a:t>保険薬局</a:t>
            </a:r>
            <a:endParaRPr lang="en-US" altLang="ja-JP" sz="2000" dirty="0">
              <a:latin typeface="+mn-ea"/>
            </a:endParaRPr>
          </a:p>
        </p:txBody>
      </p:sp>
      <p:sp>
        <p:nvSpPr>
          <p:cNvPr id="1499" name="正方形/長方形 6">
            <a:extLst>
              <a:ext uri="{FF2B5EF4-FFF2-40B4-BE49-F238E27FC236}">
                <a16:creationId xmlns:a16="http://schemas.microsoft.com/office/drawing/2014/main" id="{860024B8-6156-ABEE-AFE9-5B664733CC7B}"/>
              </a:ext>
            </a:extLst>
          </p:cNvPr>
          <p:cNvSpPr/>
          <p:nvPr/>
        </p:nvSpPr>
        <p:spPr>
          <a:xfrm>
            <a:off x="6066489" y="1826524"/>
            <a:ext cx="5663910" cy="4260238"/>
          </a:xfrm>
          <a:prstGeom prst="rect">
            <a:avLst/>
          </a:prstGeom>
          <a:no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600"/>
              </a:spcAft>
            </a:pPr>
            <a:r>
              <a:rPr lang="en-US" altLang="ja-JP" sz="1600" dirty="0">
                <a:solidFill>
                  <a:schemeClr val="tx1"/>
                </a:solidFill>
                <a:latin typeface="+mn-ea"/>
              </a:rPr>
              <a:t>【</a:t>
            </a:r>
            <a:r>
              <a:rPr lang="ja-JP" altLang="en-US" sz="1600" dirty="0">
                <a:solidFill>
                  <a:schemeClr val="tx1"/>
                </a:solidFill>
                <a:latin typeface="+mn-ea"/>
              </a:rPr>
              <a:t>確かな健康サポート、広島調剤センター</a:t>
            </a:r>
            <a:r>
              <a:rPr lang="en-US" altLang="ja-JP" sz="1600" dirty="0">
                <a:solidFill>
                  <a:schemeClr val="tx1"/>
                </a:solidFill>
                <a:latin typeface="+mn-ea"/>
              </a:rPr>
              <a:t>】</a:t>
            </a:r>
          </a:p>
          <a:p>
            <a:pPr>
              <a:spcAft>
                <a:spcPts val="600"/>
              </a:spcAft>
            </a:pPr>
            <a:r>
              <a:rPr lang="ja-JP" altLang="en-US" sz="1600" dirty="0">
                <a:solidFill>
                  <a:schemeClr val="tx1"/>
                </a:solidFill>
                <a:latin typeface="+mn-ea"/>
              </a:rPr>
              <a:t>広島調剤センターは、広島県を拠点に複数店舗を展開する処方箋応需型の調剤薬局グループです。「地域に根ざし、確かな健康サポート」を理念に掲げ、皆様の健やかな暮らしを支えています。私たちは、大学病院から地域のクリニックまで、全国どこの医療機関の処方箋も受け付けています。</a:t>
            </a:r>
            <a:endParaRPr lang="en-US" altLang="ja-JP" sz="1600" dirty="0">
              <a:solidFill>
                <a:schemeClr val="tx1"/>
              </a:solidFill>
              <a:latin typeface="+mn-ea"/>
            </a:endParaRPr>
          </a:p>
          <a:p>
            <a:pPr>
              <a:spcAft>
                <a:spcPts val="600"/>
              </a:spcAft>
            </a:pPr>
            <a:r>
              <a:rPr lang="ja-JP" altLang="en-US" sz="1600" dirty="0">
                <a:solidFill>
                  <a:schemeClr val="tx1"/>
                </a:solidFill>
                <a:latin typeface="+mn-ea"/>
              </a:rPr>
              <a:t>広島県内のネットワークを活かし、患者様が住み慣れた街でスムーズにお薬を受け取れる体制を整えています。また、単にお薬をお渡しするだけではありません。正確な調剤はもちろん、患者様一人ひとりの体調や生活背景に寄り添った丁寧な服薬指導、飲み合わせの確認を通じて、安心・安全な薬物療法を提供します。在宅医療や健康相談にも積極的に取り組み、地域の皆様にとって一番身近で信頼できる「かかりつけ薬局」であり続けることをお約束します。</a:t>
            </a:r>
          </a:p>
        </p:txBody>
      </p:sp>
      <p:sp>
        <p:nvSpPr>
          <p:cNvPr id="4" name="AutoShape 4" descr="の画像">
            <a:extLst>
              <a:ext uri="{FF2B5EF4-FFF2-40B4-BE49-F238E27FC236}">
                <a16:creationId xmlns:a16="http://schemas.microsoft.com/office/drawing/2014/main" id="{179876AD-941B-AEFA-7FF4-AD4BE040EF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a:extLst>
              <a:ext uri="{FF2B5EF4-FFF2-40B4-BE49-F238E27FC236}">
                <a16:creationId xmlns:a16="http://schemas.microsoft.com/office/drawing/2014/main" id="{E6476D30-F5AF-766C-F35A-1F47E7954CDA}"/>
              </a:ext>
            </a:extLst>
          </p:cNvPr>
          <p:cNvPicPr>
            <a:picLocks noChangeAspect="1"/>
          </p:cNvPicPr>
          <p:nvPr/>
        </p:nvPicPr>
        <p:blipFill>
          <a:blip r:embed="rId4"/>
          <a:srcRect b="7500"/>
          <a:stretch>
            <a:fillRect/>
          </a:stretch>
        </p:blipFill>
        <p:spPr>
          <a:xfrm>
            <a:off x="461601" y="1700213"/>
            <a:ext cx="5283633" cy="4741158"/>
          </a:xfrm>
          <a:prstGeom prst="rect">
            <a:avLst/>
          </a:prstGeom>
        </p:spPr>
      </p:pic>
    </p:spTree>
    <p:extLst>
      <p:ext uri="{BB962C8B-B14F-4D97-AF65-F5344CB8AC3E}">
        <p14:creationId xmlns:p14="http://schemas.microsoft.com/office/powerpoint/2010/main" val="4015662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1"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501"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502" name="タイトル 1"/>
          <p:cNvSpPr>
            <a:spLocks noGrp="1"/>
          </p:cNvSpPr>
          <p:nvPr>
            <p:ph type="title"/>
          </p:nvPr>
        </p:nvSpPr>
        <p:spPr/>
        <p:txBody>
          <a:bodyPr vert="horz"/>
          <a:lstStyle/>
          <a:p>
            <a:r>
              <a:rPr lang="en-US" altLang="ja-JP">
                <a:latin typeface="+mn-ea"/>
                <a:ea typeface="+mn-ea"/>
              </a:rPr>
              <a:t>3</a:t>
            </a:r>
            <a:r>
              <a:rPr kumimoji="1" lang="en-US" altLang="ja-JP">
                <a:latin typeface="+mn-ea"/>
                <a:ea typeface="+mn-ea"/>
              </a:rPr>
              <a:t>. </a:t>
            </a:r>
            <a:r>
              <a:rPr lang="ja-JP" altLang="en-US">
                <a:latin typeface="+mn-ea"/>
                <a:ea typeface="+mn-ea"/>
              </a:rPr>
              <a:t>事業の紹介</a:t>
            </a:r>
            <a:endParaRPr kumimoji="1" lang="ja-JP" altLang="en-US">
              <a:latin typeface="+mn-ea"/>
              <a:ea typeface="+mn-ea"/>
            </a:endParaRPr>
          </a:p>
        </p:txBody>
      </p:sp>
      <p:sp>
        <p:nvSpPr>
          <p:cNvPr id="1503" name="スライド番号プレースホルダー 2"/>
          <p:cNvSpPr>
            <a:spLocks noGrp="1"/>
          </p:cNvSpPr>
          <p:nvPr>
            <p:ph type="sldNum" sz="quarter" idx="12"/>
          </p:nvPr>
        </p:nvSpPr>
        <p:spPr/>
        <p:txBody>
          <a:bodyPr/>
          <a:lstStyle/>
          <a:p>
            <a:fld id="{273F110B-3E81-42E9-B683-BD8814B58ECE}" type="slidenum">
              <a:rPr lang="ja-JP" altLang="en-US" smtClean="0">
                <a:latin typeface="+mn-ea"/>
              </a:rPr>
              <a:pPr/>
              <a:t>11</a:t>
            </a:fld>
            <a:endParaRPr lang="ja-JP" altLang="en-US">
              <a:latin typeface="+mn-ea"/>
            </a:endParaRPr>
          </a:p>
        </p:txBody>
      </p:sp>
      <p:pic>
        <p:nvPicPr>
          <p:cNvPr id="5" name="図プレースホルダー 4">
            <a:extLst>
              <a:ext uri="{FF2B5EF4-FFF2-40B4-BE49-F238E27FC236}">
                <a16:creationId xmlns:a16="http://schemas.microsoft.com/office/drawing/2014/main" id="{67BECBC1-8DE8-9FD5-F9F7-66B91E2D2134}"/>
              </a:ext>
            </a:extLst>
          </p:cNvPr>
          <p:cNvPicPr>
            <a:picLocks noGrp="1" noChangeAspect="1"/>
          </p:cNvPicPr>
          <p:nvPr>
            <p:ph type="pic" sz="quarter" idx="13"/>
          </p:nvPr>
        </p:nvPicPr>
        <p:blipFill>
          <a:blip r:embed="rId4"/>
          <a:srcRect t="19451" b="20019"/>
          <a:stretch>
            <a:fillRect/>
          </a:stretch>
        </p:blipFill>
        <p:spPr>
          <a:xfrm>
            <a:off x="6770688" y="1801981"/>
            <a:ext cx="4452937" cy="2695407"/>
          </a:xfrm>
          <a:prstGeom prst="rect">
            <a:avLst/>
          </a:prstGeom>
        </p:spPr>
      </p:pic>
      <p:pic>
        <p:nvPicPr>
          <p:cNvPr id="3" name="図プレースホルダー 2">
            <a:extLst>
              <a:ext uri="{FF2B5EF4-FFF2-40B4-BE49-F238E27FC236}">
                <a16:creationId xmlns:a16="http://schemas.microsoft.com/office/drawing/2014/main" id="{D2A43801-9C94-B23B-EDA4-BB821867725F}"/>
              </a:ext>
            </a:extLst>
          </p:cNvPr>
          <p:cNvPicPr>
            <a:picLocks noGrp="1" noChangeAspect="1"/>
          </p:cNvPicPr>
          <p:nvPr>
            <p:ph type="pic" sz="quarter" idx="14"/>
          </p:nvPr>
        </p:nvPicPr>
        <p:blipFill>
          <a:blip r:embed="rId5"/>
          <a:srcRect l="4698" t="27347" r="4984" b="17768"/>
          <a:stretch>
            <a:fillRect/>
          </a:stretch>
        </p:blipFill>
        <p:spPr>
          <a:xfrm>
            <a:off x="968374" y="1801981"/>
            <a:ext cx="4532797" cy="2754521"/>
          </a:xfrm>
          <a:prstGeom prst="rect">
            <a:avLst/>
          </a:prstGeom>
        </p:spPr>
      </p:pic>
      <p:sp>
        <p:nvSpPr>
          <p:cNvPr id="1506" name="正方形/長方形 6"/>
          <p:cNvSpPr/>
          <p:nvPr/>
        </p:nvSpPr>
        <p:spPr>
          <a:xfrm>
            <a:off x="6770572" y="4670854"/>
            <a:ext cx="4452362" cy="1606378"/>
          </a:xfrm>
          <a:prstGeom prst="rect">
            <a:avLst/>
          </a:prstGeom>
          <a:no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100" dirty="0">
                <a:solidFill>
                  <a:schemeClr val="tx1"/>
                </a:solidFill>
              </a:rPr>
              <a:t>市販薬は、自分の判断で購入し、軽い体調不良を改善するために使われるお薬です。病院で出る「処方薬」との最大の違いは、</a:t>
            </a:r>
            <a:r>
              <a:rPr lang="ja-JP" altLang="en-US" sz="1100" b="1" dirty="0">
                <a:solidFill>
                  <a:schemeClr val="tx1"/>
                </a:solidFill>
              </a:rPr>
              <a:t>安全性が重視されている点</a:t>
            </a:r>
            <a:r>
              <a:rPr lang="ja-JP" altLang="en-US" sz="1100" dirty="0">
                <a:solidFill>
                  <a:schemeClr val="tx1"/>
                </a:solidFill>
              </a:rPr>
              <a:t>です。</a:t>
            </a:r>
          </a:p>
          <a:p>
            <a:r>
              <a:rPr lang="ja-JP" altLang="en-US" sz="1100" dirty="0">
                <a:solidFill>
                  <a:schemeClr val="tx1"/>
                </a:solidFill>
              </a:rPr>
              <a:t>大きく分けて、薬剤師による説明が必須の「要指導・第</a:t>
            </a:r>
            <a:r>
              <a:rPr lang="en-US" altLang="ja-JP" sz="1100" dirty="0">
                <a:solidFill>
                  <a:schemeClr val="tx1"/>
                </a:solidFill>
              </a:rPr>
              <a:t>1</a:t>
            </a:r>
            <a:r>
              <a:rPr lang="ja-JP" altLang="en-US" sz="1100" dirty="0">
                <a:solidFill>
                  <a:schemeClr val="tx1"/>
                </a:solidFill>
              </a:rPr>
              <a:t>類」と、登録販売者からも買える「第</a:t>
            </a:r>
            <a:r>
              <a:rPr lang="en-US" altLang="ja-JP" sz="1100" dirty="0">
                <a:solidFill>
                  <a:schemeClr val="tx1"/>
                </a:solidFill>
              </a:rPr>
              <a:t>2</a:t>
            </a:r>
            <a:r>
              <a:rPr lang="ja-JP" altLang="en-US" sz="1100" dirty="0">
                <a:solidFill>
                  <a:schemeClr val="tx1"/>
                </a:solidFill>
              </a:rPr>
              <a:t>類・第</a:t>
            </a:r>
            <a:r>
              <a:rPr lang="en-US" altLang="ja-JP" sz="1100" dirty="0">
                <a:solidFill>
                  <a:schemeClr val="tx1"/>
                </a:solidFill>
              </a:rPr>
              <a:t>3</a:t>
            </a:r>
            <a:r>
              <a:rPr lang="ja-JP" altLang="en-US" sz="1100" dirty="0">
                <a:solidFill>
                  <a:schemeClr val="tx1"/>
                </a:solidFill>
              </a:rPr>
              <a:t>類」があります。手軽に買える反面、飲み合わせや副作用には注意が必要です。</a:t>
            </a:r>
          </a:p>
          <a:p>
            <a:r>
              <a:rPr lang="ja-JP" altLang="en-US" sz="1100" dirty="0">
                <a:solidFill>
                  <a:schemeClr val="tx1"/>
                </a:solidFill>
              </a:rPr>
              <a:t>薬局薬剤師に相談すれば、今の症状に最適なものを選んでもらえるだけでなく、病院へ行くべきかどうかの適切なアドバイスもしています。</a:t>
            </a:r>
          </a:p>
          <a:p>
            <a:pPr>
              <a:spcAft>
                <a:spcPts val="600"/>
              </a:spcAft>
            </a:pPr>
            <a:endParaRPr lang="ja-JP" altLang="en-US" sz="1100" dirty="0">
              <a:solidFill>
                <a:schemeClr val="tx1"/>
              </a:solidFill>
              <a:latin typeface="+mn-ea"/>
            </a:endParaRPr>
          </a:p>
        </p:txBody>
      </p:sp>
      <p:sp>
        <p:nvSpPr>
          <p:cNvPr id="1507" name="正方形/長方形 6"/>
          <p:cNvSpPr/>
          <p:nvPr/>
        </p:nvSpPr>
        <p:spPr>
          <a:xfrm>
            <a:off x="976381" y="4670854"/>
            <a:ext cx="4452362" cy="1606378"/>
          </a:xfrm>
          <a:prstGeom prst="rect">
            <a:avLst/>
          </a:prstGeom>
          <a:no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200" b="1" dirty="0">
                <a:solidFill>
                  <a:schemeClr val="tx1"/>
                </a:solidFill>
              </a:rPr>
              <a:t>処方箋は「どこの薬局」でも出せます</a:t>
            </a:r>
          </a:p>
          <a:p>
            <a:r>
              <a:rPr lang="ja-JP" altLang="en-US" sz="1200" dirty="0">
                <a:solidFill>
                  <a:schemeClr val="tx1"/>
                </a:solidFill>
              </a:rPr>
              <a:t>意外と知られていませんが、病院の隣にある薬局だけでなく、</a:t>
            </a:r>
            <a:r>
              <a:rPr lang="ja-JP" altLang="en-US" sz="1200" b="1" dirty="0">
                <a:solidFill>
                  <a:schemeClr val="tx1"/>
                </a:solidFill>
              </a:rPr>
              <a:t>全国すべての保険薬局</a:t>
            </a:r>
            <a:r>
              <a:rPr lang="ja-JP" altLang="en-US" sz="1200" dirty="0">
                <a:solidFill>
                  <a:schemeClr val="tx1"/>
                </a:solidFill>
              </a:rPr>
              <a:t>で処方箋を受け付けてもらえます。</a:t>
            </a:r>
            <a:endParaRPr lang="en-US" altLang="ja-JP" sz="1200" dirty="0">
              <a:solidFill>
                <a:schemeClr val="tx1"/>
              </a:solidFill>
            </a:endParaRPr>
          </a:p>
          <a:p>
            <a:endParaRPr lang="ja-JP" altLang="en-US" sz="1200" dirty="0">
              <a:solidFill>
                <a:schemeClr val="tx1"/>
              </a:solidFill>
            </a:endParaRPr>
          </a:p>
          <a:p>
            <a:r>
              <a:rPr lang="ja-JP" altLang="en-US" sz="1200" dirty="0">
                <a:solidFill>
                  <a:schemeClr val="tx1"/>
                </a:solidFill>
              </a:rPr>
              <a:t>例えば、都心の大きな病院で出された処方箋を、ご自宅近くの薬局や仕事帰りの駅前薬局に持っていっても、全く問題ありません。お薬の在庫がない場合でも、取り寄せや配送で対応しています。</a:t>
            </a:r>
          </a:p>
          <a:p>
            <a:pPr>
              <a:spcAft>
                <a:spcPts val="600"/>
              </a:spcAft>
            </a:pPr>
            <a:endParaRPr lang="ja-JP" altLang="en-US" sz="1200" dirty="0">
              <a:solidFill>
                <a:schemeClr val="tx1"/>
              </a:solidFill>
              <a:latin typeface="+mn-ea"/>
            </a:endParaRPr>
          </a:p>
        </p:txBody>
      </p:sp>
      <p:sp>
        <p:nvSpPr>
          <p:cNvPr id="1508" name="Rectangle 10"/>
          <p:cNvSpPr/>
          <p:nvPr/>
        </p:nvSpPr>
        <p:spPr>
          <a:xfrm>
            <a:off x="976381" y="1241878"/>
            <a:ext cx="4452361" cy="468000"/>
          </a:xfrm>
          <a:prstGeom prst="rect">
            <a:avLst/>
          </a:prstGeom>
          <a:solidFill>
            <a:srgbClr val="A9A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mn-ea"/>
              </a:rPr>
              <a:t>処方箋応需（外来）</a:t>
            </a:r>
            <a:endParaRPr lang="en-US" altLang="ja-JP" sz="2000" dirty="0">
              <a:latin typeface="+mn-ea"/>
            </a:endParaRPr>
          </a:p>
        </p:txBody>
      </p:sp>
      <p:sp>
        <p:nvSpPr>
          <p:cNvPr id="1509" name="Rectangle 10"/>
          <p:cNvSpPr/>
          <p:nvPr/>
        </p:nvSpPr>
        <p:spPr>
          <a:xfrm>
            <a:off x="6770572" y="1241878"/>
            <a:ext cx="4452361" cy="468000"/>
          </a:xfrm>
          <a:prstGeom prst="rect">
            <a:avLst/>
          </a:prstGeom>
          <a:solidFill>
            <a:srgbClr val="A9A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mn-ea"/>
              </a:rPr>
              <a:t>市販薬販売</a:t>
            </a:r>
            <a:endParaRPr lang="en-US" altLang="ja-JP" sz="2000" dirty="0">
              <a:latin typeface="+mn-ea"/>
            </a:endParaRPr>
          </a:p>
        </p:txBody>
      </p:sp>
    </p:spTree>
    <p:extLst>
      <p:ext uri="{BB962C8B-B14F-4D97-AF65-F5344CB8AC3E}">
        <p14:creationId xmlns:p14="http://schemas.microsoft.com/office/powerpoint/2010/main" val="1785034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33D79-3DF6-25BA-87B0-9CFFEC913F37}"/>
            </a:ext>
          </a:extLst>
        </p:cNvPr>
        <p:cNvGrpSpPr/>
        <p:nvPr/>
      </p:nvGrpSpPr>
      <p:grpSpPr>
        <a:xfrm>
          <a:off x="0" y="0"/>
          <a:ext cx="0" cy="0"/>
          <a:chOff x="0" y="0"/>
          <a:chExt cx="0" cy="0"/>
        </a:xfrm>
      </p:grpSpPr>
      <p:graphicFrame>
        <p:nvGraphicFramePr>
          <p:cNvPr id="1501" name="think-cell data - do not delete" hidden="1">
            <a:extLst>
              <a:ext uri="{FF2B5EF4-FFF2-40B4-BE49-F238E27FC236}">
                <a16:creationId xmlns:a16="http://schemas.microsoft.com/office/drawing/2014/main" id="{C169781F-8199-135A-5187-9C37EF75A3D8}"/>
              </a:ext>
            </a:extLst>
          </p:cNvPr>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501" name="think-cell data - do not delete" hidden="1">
                        <a:extLst>
                          <a:ext uri="{FF2B5EF4-FFF2-40B4-BE49-F238E27FC236}">
                            <a16:creationId xmlns:a16="http://schemas.microsoft.com/office/drawing/2014/main" id="{C169781F-8199-135A-5187-9C37EF75A3D8}"/>
                          </a:ext>
                        </a:extLst>
                      </p:cNvPr>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502" name="タイトル 1">
            <a:extLst>
              <a:ext uri="{FF2B5EF4-FFF2-40B4-BE49-F238E27FC236}">
                <a16:creationId xmlns:a16="http://schemas.microsoft.com/office/drawing/2014/main" id="{C47E6859-F099-E7EB-FB16-EA1BFEA9907F}"/>
              </a:ext>
            </a:extLst>
          </p:cNvPr>
          <p:cNvSpPr>
            <a:spLocks noGrp="1"/>
          </p:cNvSpPr>
          <p:nvPr>
            <p:ph type="title"/>
          </p:nvPr>
        </p:nvSpPr>
        <p:spPr/>
        <p:txBody>
          <a:bodyPr vert="horz"/>
          <a:lstStyle/>
          <a:p>
            <a:r>
              <a:rPr lang="en-US" altLang="ja-JP">
                <a:latin typeface="+mn-ea"/>
                <a:ea typeface="+mn-ea"/>
              </a:rPr>
              <a:t>3</a:t>
            </a:r>
            <a:r>
              <a:rPr kumimoji="1" lang="en-US" altLang="ja-JP">
                <a:latin typeface="+mn-ea"/>
                <a:ea typeface="+mn-ea"/>
              </a:rPr>
              <a:t>. </a:t>
            </a:r>
            <a:r>
              <a:rPr lang="ja-JP" altLang="en-US">
                <a:latin typeface="+mn-ea"/>
                <a:ea typeface="+mn-ea"/>
              </a:rPr>
              <a:t>事業の紹介</a:t>
            </a:r>
            <a:endParaRPr kumimoji="1" lang="ja-JP" altLang="en-US">
              <a:latin typeface="+mn-ea"/>
              <a:ea typeface="+mn-ea"/>
            </a:endParaRPr>
          </a:p>
        </p:txBody>
      </p:sp>
      <p:sp>
        <p:nvSpPr>
          <p:cNvPr id="1503" name="スライド番号プレースホルダー 2">
            <a:extLst>
              <a:ext uri="{FF2B5EF4-FFF2-40B4-BE49-F238E27FC236}">
                <a16:creationId xmlns:a16="http://schemas.microsoft.com/office/drawing/2014/main" id="{B28A7D0C-B2D9-D7EE-3069-935C995252DD}"/>
              </a:ext>
            </a:extLst>
          </p:cNvPr>
          <p:cNvSpPr>
            <a:spLocks noGrp="1"/>
          </p:cNvSpPr>
          <p:nvPr>
            <p:ph type="sldNum" sz="quarter" idx="12"/>
          </p:nvPr>
        </p:nvSpPr>
        <p:spPr/>
        <p:txBody>
          <a:bodyPr/>
          <a:lstStyle/>
          <a:p>
            <a:fld id="{273F110B-3E81-42E9-B683-BD8814B58ECE}" type="slidenum">
              <a:rPr lang="ja-JP" altLang="en-US" smtClean="0">
                <a:latin typeface="+mn-ea"/>
              </a:rPr>
              <a:pPr/>
              <a:t>12</a:t>
            </a:fld>
            <a:endParaRPr lang="ja-JP" altLang="en-US">
              <a:latin typeface="+mn-ea"/>
            </a:endParaRPr>
          </a:p>
        </p:txBody>
      </p:sp>
      <p:pic>
        <p:nvPicPr>
          <p:cNvPr id="5" name="図プレースホルダー 4">
            <a:extLst>
              <a:ext uri="{FF2B5EF4-FFF2-40B4-BE49-F238E27FC236}">
                <a16:creationId xmlns:a16="http://schemas.microsoft.com/office/drawing/2014/main" id="{D04A6A2A-BA08-9458-22FF-99A2DC20B0A7}"/>
              </a:ext>
            </a:extLst>
          </p:cNvPr>
          <p:cNvPicPr>
            <a:picLocks noGrp="1" noChangeAspect="1"/>
          </p:cNvPicPr>
          <p:nvPr>
            <p:ph type="pic" sz="quarter" idx="13"/>
          </p:nvPr>
        </p:nvPicPr>
        <p:blipFill>
          <a:blip r:embed="rId4"/>
          <a:srcRect t="22316" b="20018"/>
          <a:stretch>
            <a:fillRect/>
          </a:stretch>
        </p:blipFill>
        <p:spPr>
          <a:xfrm>
            <a:off x="6770688" y="1929539"/>
            <a:ext cx="4452937" cy="2567849"/>
          </a:xfrm>
          <a:prstGeom prst="rect">
            <a:avLst/>
          </a:prstGeom>
        </p:spPr>
      </p:pic>
      <p:pic>
        <p:nvPicPr>
          <p:cNvPr id="3" name="図プレースホルダー 2">
            <a:extLst>
              <a:ext uri="{FF2B5EF4-FFF2-40B4-BE49-F238E27FC236}">
                <a16:creationId xmlns:a16="http://schemas.microsoft.com/office/drawing/2014/main" id="{AD735989-2B92-E804-B440-67CAAC14BB2B}"/>
              </a:ext>
            </a:extLst>
          </p:cNvPr>
          <p:cNvPicPr>
            <a:picLocks noGrp="1" noChangeAspect="1"/>
          </p:cNvPicPr>
          <p:nvPr>
            <p:ph type="pic" sz="quarter" idx="14"/>
          </p:nvPr>
        </p:nvPicPr>
        <p:blipFill>
          <a:blip r:embed="rId5"/>
          <a:srcRect t="17383" b="20018"/>
          <a:stretch>
            <a:fillRect/>
          </a:stretch>
        </p:blipFill>
        <p:spPr>
          <a:xfrm>
            <a:off x="976313" y="1709879"/>
            <a:ext cx="4452937" cy="2787510"/>
          </a:xfrm>
          <a:prstGeom prst="rect">
            <a:avLst/>
          </a:prstGeom>
        </p:spPr>
      </p:pic>
      <p:sp>
        <p:nvSpPr>
          <p:cNvPr id="1506" name="正方形/長方形 6">
            <a:extLst>
              <a:ext uri="{FF2B5EF4-FFF2-40B4-BE49-F238E27FC236}">
                <a16:creationId xmlns:a16="http://schemas.microsoft.com/office/drawing/2014/main" id="{1E71F64E-86FC-82EA-D8D8-BF44F8A4D53A}"/>
              </a:ext>
            </a:extLst>
          </p:cNvPr>
          <p:cNvSpPr/>
          <p:nvPr/>
        </p:nvSpPr>
        <p:spPr>
          <a:xfrm>
            <a:off x="6770572" y="4670854"/>
            <a:ext cx="4452362" cy="1606378"/>
          </a:xfrm>
          <a:prstGeom prst="rect">
            <a:avLst/>
          </a:prstGeom>
          <a:no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100" b="1" dirty="0">
                <a:solidFill>
                  <a:schemeClr val="tx1"/>
                </a:solidFill>
              </a:rPr>
              <a:t>処方箋がなくても、薬局は頼れる相談窓口です</a:t>
            </a:r>
          </a:p>
          <a:p>
            <a:r>
              <a:rPr lang="ja-JP" altLang="en-US" sz="1100" dirty="0">
                <a:solidFill>
                  <a:schemeClr val="tx1"/>
                </a:solidFill>
              </a:rPr>
              <a:t>薬局は「お薬をもらう場所」だけではありません。実は、処方箋がなくても日々の体調不安や食事、介護の悩みなどを気軽に相談できる</a:t>
            </a:r>
            <a:r>
              <a:rPr lang="ja-JP" altLang="en-US" sz="1100" b="1" dirty="0">
                <a:solidFill>
                  <a:schemeClr val="tx1"/>
                </a:solidFill>
              </a:rPr>
              <a:t>街の健康拠点</a:t>
            </a:r>
            <a:r>
              <a:rPr lang="ja-JP" altLang="en-US" sz="1100" dirty="0">
                <a:solidFill>
                  <a:schemeClr val="tx1"/>
                </a:solidFill>
              </a:rPr>
              <a:t>です。</a:t>
            </a:r>
          </a:p>
          <a:p>
            <a:r>
              <a:rPr lang="ja-JP" altLang="en-US" sz="1100" dirty="0">
                <a:solidFill>
                  <a:schemeClr val="tx1"/>
                </a:solidFill>
              </a:rPr>
              <a:t>「病院に行くほどではないけれど体がだるい」「サプリメントの選び方が知りたい」といった小さな悩みにも、医療の専門家である薬剤師が丁寧に回答します。ご相談内容に応じて、市販薬の提案や、必要であれば適切な診療科の紹介も行います。プライバシーに配慮した相談スペースを用意しています。</a:t>
            </a:r>
          </a:p>
        </p:txBody>
      </p:sp>
      <p:sp>
        <p:nvSpPr>
          <p:cNvPr id="1507" name="正方形/長方形 6">
            <a:extLst>
              <a:ext uri="{FF2B5EF4-FFF2-40B4-BE49-F238E27FC236}">
                <a16:creationId xmlns:a16="http://schemas.microsoft.com/office/drawing/2014/main" id="{DCE07F04-F932-E94C-C02D-395A0F064A5A}"/>
              </a:ext>
            </a:extLst>
          </p:cNvPr>
          <p:cNvSpPr/>
          <p:nvPr/>
        </p:nvSpPr>
        <p:spPr>
          <a:xfrm>
            <a:off x="976381" y="4670854"/>
            <a:ext cx="4452362" cy="1606378"/>
          </a:xfrm>
          <a:prstGeom prst="rect">
            <a:avLst/>
          </a:prstGeom>
          <a:no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200" b="1" dirty="0">
                <a:solidFill>
                  <a:schemeClr val="tx1"/>
                </a:solidFill>
              </a:rPr>
              <a:t>薬剤師がご自宅へ伺う「訪問調剤」</a:t>
            </a:r>
            <a:endParaRPr lang="en-US" altLang="ja-JP" sz="1200" b="1" dirty="0">
              <a:solidFill>
                <a:schemeClr val="tx1"/>
              </a:solidFill>
            </a:endParaRPr>
          </a:p>
          <a:p>
            <a:r>
              <a:rPr lang="ja-JP" altLang="en-US" sz="1200" dirty="0">
                <a:solidFill>
                  <a:schemeClr val="tx1"/>
                </a:solidFill>
              </a:rPr>
              <a:t>足腰が弱く通院が大変な方や、お薬の管理が難しくなった方のためのサービスです。薬剤師がご自宅や施設を訪問し、お薬をお届けするとともに、飲み方の説明や残薬の整理を行います。</a:t>
            </a:r>
          </a:p>
          <a:p>
            <a:r>
              <a:rPr lang="ja-JP" altLang="en-US" sz="1200" dirty="0">
                <a:solidFill>
                  <a:schemeClr val="tx1"/>
                </a:solidFill>
              </a:rPr>
              <a:t>単に届けるだけでなく、飲み合わせの確認や副作用のチェック、飲みやすい工夫（一包化など）の提案も行います。医師やケアマネジャーと連携して体調を見守るため、ご本人やご家族の負担を大きく減らすことができます。</a:t>
            </a:r>
          </a:p>
        </p:txBody>
      </p:sp>
      <p:sp>
        <p:nvSpPr>
          <p:cNvPr id="1508" name="Rectangle 10">
            <a:extLst>
              <a:ext uri="{FF2B5EF4-FFF2-40B4-BE49-F238E27FC236}">
                <a16:creationId xmlns:a16="http://schemas.microsoft.com/office/drawing/2014/main" id="{C9A8D52E-D727-80C7-C66E-3DF5A07B3CBC}"/>
              </a:ext>
            </a:extLst>
          </p:cNvPr>
          <p:cNvSpPr/>
          <p:nvPr/>
        </p:nvSpPr>
        <p:spPr>
          <a:xfrm>
            <a:off x="976381" y="1241878"/>
            <a:ext cx="4452361" cy="468000"/>
          </a:xfrm>
          <a:prstGeom prst="rect">
            <a:avLst/>
          </a:prstGeom>
          <a:solidFill>
            <a:srgbClr val="A9A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mn-ea"/>
              </a:rPr>
              <a:t>訪問調剤</a:t>
            </a:r>
            <a:endParaRPr lang="en-US" altLang="ja-JP" sz="2000" dirty="0">
              <a:latin typeface="+mn-ea"/>
            </a:endParaRPr>
          </a:p>
        </p:txBody>
      </p:sp>
      <p:sp>
        <p:nvSpPr>
          <p:cNvPr id="1509" name="Rectangle 10">
            <a:extLst>
              <a:ext uri="{FF2B5EF4-FFF2-40B4-BE49-F238E27FC236}">
                <a16:creationId xmlns:a16="http://schemas.microsoft.com/office/drawing/2014/main" id="{9858F138-FF93-4FF4-7622-F04DA83FCFFD}"/>
              </a:ext>
            </a:extLst>
          </p:cNvPr>
          <p:cNvSpPr/>
          <p:nvPr/>
        </p:nvSpPr>
        <p:spPr>
          <a:xfrm>
            <a:off x="6770572" y="1241878"/>
            <a:ext cx="4452361" cy="468000"/>
          </a:xfrm>
          <a:prstGeom prst="rect">
            <a:avLst/>
          </a:prstGeom>
          <a:solidFill>
            <a:srgbClr val="A9A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mn-ea"/>
              </a:rPr>
              <a:t>健康相談</a:t>
            </a:r>
            <a:endParaRPr lang="en-US" altLang="ja-JP" sz="2000" dirty="0">
              <a:latin typeface="+mn-ea"/>
            </a:endParaRPr>
          </a:p>
        </p:txBody>
      </p:sp>
    </p:spTree>
    <p:extLst>
      <p:ext uri="{BB962C8B-B14F-4D97-AF65-F5344CB8AC3E}">
        <p14:creationId xmlns:p14="http://schemas.microsoft.com/office/powerpoint/2010/main" val="2783919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536"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537" name="Title 1"/>
          <p:cNvSpPr>
            <a:spLocks noGrp="1"/>
          </p:cNvSpPr>
          <p:nvPr>
            <p:ph type="title"/>
          </p:nvPr>
        </p:nvSpPr>
        <p:spPr/>
        <p:txBody>
          <a:bodyPr vert="horz"/>
          <a:lstStyle/>
          <a:p>
            <a:r>
              <a:rPr kumimoji="1" lang="en-US" altLang="ja-JP">
                <a:latin typeface="+mn-ea"/>
                <a:ea typeface="+mn-ea"/>
              </a:rPr>
              <a:t>4. </a:t>
            </a:r>
            <a:r>
              <a:rPr lang="ja-JP" altLang="en-US">
                <a:latin typeface="+mn-ea"/>
                <a:ea typeface="+mn-ea"/>
              </a:rPr>
              <a:t>人的資本経営の基本方針</a:t>
            </a:r>
            <a:endParaRPr lang="en-US">
              <a:latin typeface="+mn-ea"/>
              <a:ea typeface="+mn-ea"/>
            </a:endParaRPr>
          </a:p>
        </p:txBody>
      </p:sp>
      <p:sp>
        <p:nvSpPr>
          <p:cNvPr id="1538" name="Slide Number Placeholder 2"/>
          <p:cNvSpPr>
            <a:spLocks noGrp="1"/>
          </p:cNvSpPr>
          <p:nvPr>
            <p:ph type="sldNum" sz="quarter" idx="12"/>
          </p:nvPr>
        </p:nvSpPr>
        <p:spPr/>
        <p:txBody>
          <a:bodyPr/>
          <a:lstStyle/>
          <a:p>
            <a:fld id="{273F110B-3E81-42E9-B683-BD8814B58ECE}" type="slidenum">
              <a:rPr lang="ja-JP" altLang="en-US" smtClean="0">
                <a:latin typeface="+mn-ea"/>
              </a:rPr>
              <a:pPr/>
              <a:t>13</a:t>
            </a:fld>
            <a:endParaRPr lang="ja-JP" altLang="en-US">
              <a:latin typeface="+mn-ea"/>
            </a:endParaRPr>
          </a:p>
        </p:txBody>
      </p:sp>
      <p:sp>
        <p:nvSpPr>
          <p:cNvPr id="1539" name="正方形/長方形 3"/>
          <p:cNvSpPr/>
          <p:nvPr/>
        </p:nvSpPr>
        <p:spPr>
          <a:xfrm>
            <a:off x="2151020" y="997224"/>
            <a:ext cx="3614057" cy="2441331"/>
          </a:xfrm>
          <a:prstGeom prst="rect">
            <a:avLst/>
          </a:prstGeom>
          <a:solidFill>
            <a:schemeClr val="bg1"/>
          </a:solidFill>
          <a:ln w="952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ja-JP" altLang="en-US" sz="1400" dirty="0">
                <a:solidFill>
                  <a:schemeClr val="tx1"/>
                </a:solidFill>
              </a:rPr>
              <a:t>「地域の皆さまとともに」という理念を深化させ、広島市内を中心としたドミナント展開を基盤に、地域住民から最も信頼される「かかりつけ薬局」の</a:t>
            </a:r>
            <a:r>
              <a:rPr lang="en-US" altLang="ja-JP" sz="1400" dirty="0">
                <a:solidFill>
                  <a:schemeClr val="tx1"/>
                </a:solidFill>
              </a:rPr>
              <a:t>No.1</a:t>
            </a:r>
            <a:r>
              <a:rPr lang="ja-JP" altLang="en-US" sz="1400" dirty="0">
                <a:solidFill>
                  <a:schemeClr val="tx1"/>
                </a:solidFill>
              </a:rPr>
              <a:t>ブランドを目指します。単なる調剤業務に留まらず、医療機関との強固な連携を通じて、患者様一人ひとりに寄り添った質の高い医療サービスを提供します。対人業務の充実と専門性の向上を追求し、地域医療のインフラとして持続可能な経営体質を構築することで、社会に貢献し続けます。</a:t>
            </a:r>
            <a:endParaRPr lang="ja-JP" altLang="en-US" sz="1400" dirty="0">
              <a:solidFill>
                <a:schemeClr val="tx1"/>
              </a:solidFill>
              <a:latin typeface="+mn-ea"/>
            </a:endParaRPr>
          </a:p>
        </p:txBody>
      </p:sp>
      <p:sp>
        <p:nvSpPr>
          <p:cNvPr id="1540" name="正方形/長方形 4"/>
          <p:cNvSpPr/>
          <p:nvPr/>
        </p:nvSpPr>
        <p:spPr>
          <a:xfrm>
            <a:off x="442912" y="997225"/>
            <a:ext cx="1602378" cy="2441331"/>
          </a:xfrm>
          <a:prstGeom prst="rect">
            <a:avLst/>
          </a:prstGeom>
          <a:solidFill>
            <a:srgbClr val="A9A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bg1"/>
                </a:solidFill>
                <a:latin typeface="+mn-ea"/>
              </a:rPr>
              <a:t>事業目標</a:t>
            </a:r>
            <a:endParaRPr lang="en-US" altLang="ja-JP">
              <a:solidFill>
                <a:schemeClr val="bg1"/>
              </a:solidFill>
              <a:latin typeface="+mn-ea"/>
            </a:endParaRPr>
          </a:p>
        </p:txBody>
      </p:sp>
      <p:sp>
        <p:nvSpPr>
          <p:cNvPr id="1541" name="正方形/長方形 7"/>
          <p:cNvSpPr/>
          <p:nvPr/>
        </p:nvSpPr>
        <p:spPr>
          <a:xfrm>
            <a:off x="2151020" y="4196005"/>
            <a:ext cx="3614057" cy="2441328"/>
          </a:xfrm>
          <a:prstGeom prst="rect">
            <a:avLst/>
          </a:prstGeom>
          <a:solidFill>
            <a:schemeClr val="bg1"/>
          </a:solidFill>
          <a:ln w="952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ja-JP" altLang="en-US" sz="1400" dirty="0">
                <a:solidFill>
                  <a:schemeClr val="tx1"/>
                </a:solidFill>
              </a:rPr>
              <a:t>「社員の成長が、患者様の笑顔と企業の発展に直結する」と考え、薬剤師およびスタッフ一人ひとりが主体的に輝ける環境を整備します。多様性を尊重し、専門知識の習得だけでなく、患者様の痛みに寄り添う「共感力」を育む教育に投資します。公平で透明性の高い人事評価制度を柱に、挑戦を称える文化を醸成し、心身ともに健康で働きがいを感じられる職場を創造することで、地域医療を支えるプロフェッショナル集団であり続けます。</a:t>
            </a:r>
            <a:endParaRPr lang="ja-JP" altLang="en-US" sz="1400" dirty="0">
              <a:solidFill>
                <a:schemeClr val="tx1"/>
              </a:solidFill>
              <a:latin typeface="+mn-ea"/>
            </a:endParaRPr>
          </a:p>
        </p:txBody>
      </p:sp>
      <p:sp>
        <p:nvSpPr>
          <p:cNvPr id="1542" name="正方形/長方形 8"/>
          <p:cNvSpPr/>
          <p:nvPr/>
        </p:nvSpPr>
        <p:spPr>
          <a:xfrm>
            <a:off x="442912" y="4196007"/>
            <a:ext cx="1602378" cy="2441330"/>
          </a:xfrm>
          <a:prstGeom prst="rect">
            <a:avLst/>
          </a:prstGeom>
          <a:solidFill>
            <a:srgbClr val="E2A0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latin typeface="+mn-ea"/>
              </a:rPr>
              <a:t>人的資本経営の基本方針</a:t>
            </a:r>
            <a:endParaRPr lang="en-US" altLang="ja-JP">
              <a:solidFill>
                <a:schemeClr val="tx1"/>
              </a:solidFill>
              <a:latin typeface="+mn-ea"/>
            </a:endParaRPr>
          </a:p>
        </p:txBody>
      </p:sp>
      <p:sp>
        <p:nvSpPr>
          <p:cNvPr id="1543" name="二等辺三角形 9"/>
          <p:cNvSpPr/>
          <p:nvPr/>
        </p:nvSpPr>
        <p:spPr>
          <a:xfrm rot="10800000">
            <a:off x="3294893" y="3607137"/>
            <a:ext cx="1220580" cy="420287"/>
          </a:xfrm>
          <a:prstGeom prst="triangle">
            <a:avLst/>
          </a:prstGeom>
          <a:solidFill>
            <a:srgbClr val="A9A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544" name="Rectangle: Rounded Corners 8"/>
          <p:cNvSpPr/>
          <p:nvPr/>
        </p:nvSpPr>
        <p:spPr>
          <a:xfrm>
            <a:off x="6553200" y="997224"/>
            <a:ext cx="5195888" cy="1599067"/>
          </a:xfrm>
          <a:prstGeom prst="roundRect">
            <a:avLst>
              <a:gd name="adj" fmla="val 10741"/>
            </a:avLst>
          </a:prstGeom>
          <a:solidFill>
            <a:srgbClr val="F0D0D3"/>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調剤スキルや知識だけでなく、患者満足度やチームへの貢献度を可視化する評価指標を導入します。お客様の反応、同僚の反応なども伝え合う環境を作り、いきいき働ける環境にします。</a:t>
            </a:r>
            <a:endParaRPr lang="ja-JP" altLang="en-US" sz="1400" b="0" i="0" dirty="0">
              <a:solidFill>
                <a:schemeClr val="tx1"/>
              </a:solidFill>
              <a:effectLst/>
              <a:latin typeface="+mn-ea"/>
            </a:endParaRPr>
          </a:p>
        </p:txBody>
      </p:sp>
      <p:sp>
        <p:nvSpPr>
          <p:cNvPr id="1545" name="Rectangle: Rounded Corners 10"/>
          <p:cNvSpPr/>
          <p:nvPr/>
        </p:nvSpPr>
        <p:spPr>
          <a:xfrm>
            <a:off x="6938886" y="668425"/>
            <a:ext cx="4424516" cy="720000"/>
          </a:xfrm>
          <a:prstGeom prst="roundRect">
            <a:avLst>
              <a:gd name="adj" fmla="val 50000"/>
            </a:avLst>
          </a:prstGeom>
          <a:solidFill>
            <a:srgbClr val="D3717B"/>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t>多面的な評価とフィードバック体制の構築</a:t>
            </a:r>
            <a:endParaRPr lang="en-US" sz="1600" b="1" dirty="0">
              <a:latin typeface="+mn-ea"/>
            </a:endParaRPr>
          </a:p>
        </p:txBody>
      </p:sp>
      <p:sp>
        <p:nvSpPr>
          <p:cNvPr id="1546" name="Rectangle: Rounded Corners 17"/>
          <p:cNvSpPr/>
          <p:nvPr/>
        </p:nvSpPr>
        <p:spPr>
          <a:xfrm>
            <a:off x="6553200" y="3026625"/>
            <a:ext cx="5195888" cy="1599067"/>
          </a:xfrm>
          <a:prstGeom prst="roundRect">
            <a:avLst>
              <a:gd name="adj" fmla="val 10741"/>
            </a:avLst>
          </a:prstGeom>
          <a:solidFill>
            <a:srgbClr val="CAE1FC"/>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1400" b="0" i="0" dirty="0">
              <a:solidFill>
                <a:schemeClr val="tx1"/>
              </a:solidFill>
              <a:effectLst/>
              <a:latin typeface="+mn-ea"/>
            </a:endParaRPr>
          </a:p>
          <a:p>
            <a:r>
              <a:rPr lang="ja-JP" altLang="en-US" sz="1400" b="0" i="0" dirty="0">
                <a:solidFill>
                  <a:schemeClr val="tx1"/>
                </a:solidFill>
                <a:effectLst/>
                <a:latin typeface="+mn-ea"/>
              </a:rPr>
              <a:t>店舗業務のカギは対人力であり、対人力を高めるリスキリングや、お客様よりも商品に全員が精通できる体制を目指します。</a:t>
            </a:r>
            <a:endParaRPr lang="en-US" altLang="ja-JP" sz="1400" b="0" i="0" dirty="0">
              <a:solidFill>
                <a:schemeClr val="tx1"/>
              </a:solidFill>
              <a:effectLst/>
              <a:latin typeface="+mn-ea"/>
            </a:endParaRPr>
          </a:p>
          <a:p>
            <a:r>
              <a:rPr lang="ja-JP" altLang="en-US" sz="1400" dirty="0">
                <a:solidFill>
                  <a:schemeClr val="tx1"/>
                </a:solidFill>
                <a:latin typeface="+mn-ea"/>
              </a:rPr>
              <a:t>お客様の笑顔を、従業員の笑顔に直結できるように、スタッフが</a:t>
            </a:r>
            <a:endParaRPr lang="en-US" altLang="ja-JP" sz="1400" dirty="0">
              <a:solidFill>
                <a:schemeClr val="tx1"/>
              </a:solidFill>
              <a:latin typeface="+mn-ea"/>
            </a:endParaRPr>
          </a:p>
          <a:p>
            <a:r>
              <a:rPr lang="ja-JP" altLang="en-US" sz="1400" b="0" i="0" dirty="0">
                <a:solidFill>
                  <a:schemeClr val="tx1"/>
                </a:solidFill>
                <a:effectLst/>
                <a:latin typeface="+mn-ea"/>
              </a:rPr>
              <a:t>主体的に学べる体制を整えます。</a:t>
            </a:r>
          </a:p>
        </p:txBody>
      </p:sp>
      <p:sp>
        <p:nvSpPr>
          <p:cNvPr id="1547" name="Rectangle: Rounded Corners 18"/>
          <p:cNvSpPr/>
          <p:nvPr/>
        </p:nvSpPr>
        <p:spPr>
          <a:xfrm>
            <a:off x="6938886" y="2688948"/>
            <a:ext cx="4424516" cy="720000"/>
          </a:xfrm>
          <a:prstGeom prst="roundRect">
            <a:avLst>
              <a:gd name="adj" fmla="val 50000"/>
            </a:avLst>
          </a:prstGeom>
          <a:solidFill>
            <a:schemeClr val="accent2">
              <a:lumMod val="7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t>「リスキリング」と専門認定取得の強力支援</a:t>
            </a:r>
            <a:endParaRPr lang="en-US" sz="1400" b="1" dirty="0">
              <a:latin typeface="+mn-ea"/>
            </a:endParaRPr>
          </a:p>
        </p:txBody>
      </p:sp>
      <p:sp>
        <p:nvSpPr>
          <p:cNvPr id="1548" name="Rectangle: Rounded Corners 20"/>
          <p:cNvSpPr/>
          <p:nvPr/>
        </p:nvSpPr>
        <p:spPr>
          <a:xfrm>
            <a:off x="6553200" y="5038270"/>
            <a:ext cx="5195888" cy="1599067"/>
          </a:xfrm>
          <a:prstGeom prst="roundRect">
            <a:avLst>
              <a:gd name="adj" fmla="val 10741"/>
            </a:avLst>
          </a:prstGeom>
          <a:solidFill>
            <a:srgbClr val="D5EBE4"/>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1400" dirty="0">
              <a:solidFill>
                <a:schemeClr val="tx1"/>
              </a:solidFill>
            </a:endParaRPr>
          </a:p>
          <a:p>
            <a:r>
              <a:rPr lang="ja-JP" altLang="en-US" sz="1400" dirty="0">
                <a:solidFill>
                  <a:schemeClr val="tx1"/>
                </a:solidFill>
              </a:rPr>
              <a:t>店舗の繁栄無くして、会社の成長はあり得ません。</a:t>
            </a:r>
            <a:endParaRPr lang="en-US" altLang="ja-JP" sz="1400" dirty="0">
              <a:solidFill>
                <a:schemeClr val="tx1"/>
              </a:solidFill>
            </a:endParaRPr>
          </a:p>
          <a:p>
            <a:r>
              <a:rPr lang="ja-JP" altLang="en-US" sz="1400" b="0" i="0" dirty="0">
                <a:solidFill>
                  <a:schemeClr val="tx1"/>
                </a:solidFill>
                <a:effectLst/>
                <a:latin typeface="+mn-ea"/>
              </a:rPr>
              <a:t>一番情報を持っている店舗が主体的に動ける仕組みに変えて行きます。</a:t>
            </a:r>
          </a:p>
        </p:txBody>
      </p:sp>
      <p:sp>
        <p:nvSpPr>
          <p:cNvPr id="1549" name="Rectangle: Rounded Corners 21"/>
          <p:cNvSpPr/>
          <p:nvPr/>
        </p:nvSpPr>
        <p:spPr>
          <a:xfrm>
            <a:off x="6938886" y="4709471"/>
            <a:ext cx="4424516" cy="720000"/>
          </a:xfrm>
          <a:prstGeom prst="roundRect">
            <a:avLst>
              <a:gd name="adj" fmla="val 50000"/>
            </a:avLst>
          </a:prstGeom>
          <a:solidFill>
            <a:srgbClr val="59BB8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t>現場主導の業務改善とコミュニケーション活性化</a:t>
            </a:r>
            <a:endParaRPr lang="en-US" sz="1400" b="1" dirty="0">
              <a:latin typeface="+mn-ea"/>
            </a:endParaRPr>
          </a:p>
        </p:txBody>
      </p:sp>
      <p:cxnSp>
        <p:nvCxnSpPr>
          <p:cNvPr id="1550" name="Straight Connector 11"/>
          <p:cNvCxnSpPr/>
          <p:nvPr/>
        </p:nvCxnSpPr>
        <p:spPr>
          <a:xfrm>
            <a:off x="6160652" y="919128"/>
            <a:ext cx="0" cy="550014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grpSp>
        <p:nvGrpSpPr>
          <p:cNvPr id="1551" name="Group 25"/>
          <p:cNvGrpSpPr/>
          <p:nvPr/>
        </p:nvGrpSpPr>
        <p:grpSpPr>
          <a:xfrm>
            <a:off x="5915892" y="3320544"/>
            <a:ext cx="528712" cy="528712"/>
            <a:chOff x="5915892" y="3320544"/>
            <a:chExt cx="528712" cy="528712"/>
          </a:xfrm>
        </p:grpSpPr>
        <p:sp>
          <p:nvSpPr>
            <p:cNvPr id="1552" name="Oval 12"/>
            <p:cNvSpPr/>
            <p:nvPr/>
          </p:nvSpPr>
          <p:spPr>
            <a:xfrm>
              <a:off x="5929024" y="3360080"/>
              <a:ext cx="457200" cy="457200"/>
            </a:xfrm>
            <a:prstGeom prst="ellipse">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pic>
          <p:nvPicPr>
            <p:cNvPr id="1553" name="Graphic 14" descr="Caret Right with solid fill"/>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15892" y="3320544"/>
              <a:ext cx="528712" cy="528712"/>
            </a:xfrm>
            <a:prstGeom prst="rect">
              <a:avLst/>
            </a:prstGeom>
          </p:spPr>
        </p:pic>
      </p:grpSp>
      <p:sp>
        <p:nvSpPr>
          <p:cNvPr id="1554" name="テキスト ボックス 13"/>
          <p:cNvSpPr txBox="1"/>
          <p:nvPr/>
        </p:nvSpPr>
        <p:spPr>
          <a:xfrm>
            <a:off x="7098010" y="626986"/>
            <a:ext cx="1633016" cy="307777"/>
          </a:xfrm>
          <a:prstGeom prst="rect">
            <a:avLst/>
          </a:prstGeom>
          <a:noFill/>
        </p:spPr>
        <p:txBody>
          <a:bodyPr wrap="square" rtlCol="0" anchor="ctr">
            <a:spAutoFit/>
          </a:bodyPr>
          <a:lstStyle/>
          <a:p>
            <a:r>
              <a:rPr kumimoji="1" lang="ja-JP" altLang="en-US" sz="1400" b="1">
                <a:solidFill>
                  <a:schemeClr val="bg1"/>
                </a:solidFill>
                <a:latin typeface="+mn-ea"/>
              </a:rPr>
              <a:t>重点取組領域</a:t>
            </a:r>
            <a:r>
              <a:rPr lang="ja-JP" altLang="en-US" sz="1400" b="1">
                <a:solidFill>
                  <a:schemeClr val="bg1"/>
                </a:solidFill>
                <a:latin typeface="+mn-ea"/>
              </a:rPr>
              <a:t>①</a:t>
            </a:r>
            <a:endParaRPr kumimoji="1" lang="ja-JP" altLang="en-US" b="1">
              <a:solidFill>
                <a:schemeClr val="bg1"/>
              </a:solidFill>
              <a:latin typeface="+mn-ea"/>
            </a:endParaRPr>
          </a:p>
        </p:txBody>
      </p:sp>
      <p:sp>
        <p:nvSpPr>
          <p:cNvPr id="1555" name="テキスト ボックス 26"/>
          <p:cNvSpPr txBox="1"/>
          <p:nvPr/>
        </p:nvSpPr>
        <p:spPr>
          <a:xfrm>
            <a:off x="7098010" y="2655454"/>
            <a:ext cx="1633016" cy="307777"/>
          </a:xfrm>
          <a:prstGeom prst="rect">
            <a:avLst/>
          </a:prstGeom>
          <a:noFill/>
        </p:spPr>
        <p:txBody>
          <a:bodyPr wrap="square" rtlCol="0" anchor="ctr">
            <a:spAutoFit/>
          </a:bodyPr>
          <a:lstStyle/>
          <a:p>
            <a:r>
              <a:rPr kumimoji="1" lang="ja-JP" altLang="en-US" sz="1400" b="1">
                <a:solidFill>
                  <a:schemeClr val="bg1"/>
                </a:solidFill>
                <a:latin typeface="+mn-ea"/>
              </a:rPr>
              <a:t>重点取組領域②</a:t>
            </a:r>
            <a:endParaRPr kumimoji="1" lang="ja-JP" altLang="en-US" b="1">
              <a:solidFill>
                <a:schemeClr val="bg1"/>
              </a:solidFill>
              <a:latin typeface="+mn-ea"/>
            </a:endParaRPr>
          </a:p>
        </p:txBody>
      </p:sp>
      <p:sp>
        <p:nvSpPr>
          <p:cNvPr id="1556" name="テキスト ボックス 27"/>
          <p:cNvSpPr txBox="1"/>
          <p:nvPr/>
        </p:nvSpPr>
        <p:spPr>
          <a:xfrm>
            <a:off x="7098010" y="4683344"/>
            <a:ext cx="1633016" cy="307777"/>
          </a:xfrm>
          <a:prstGeom prst="rect">
            <a:avLst/>
          </a:prstGeom>
          <a:noFill/>
        </p:spPr>
        <p:txBody>
          <a:bodyPr wrap="square" rtlCol="0" anchor="ctr">
            <a:spAutoFit/>
          </a:bodyPr>
          <a:lstStyle/>
          <a:p>
            <a:r>
              <a:rPr kumimoji="1" lang="ja-JP" altLang="en-US" sz="1400" b="1">
                <a:solidFill>
                  <a:schemeClr val="bg1"/>
                </a:solidFill>
                <a:latin typeface="+mn-ea"/>
              </a:rPr>
              <a:t>重点取組領域③</a:t>
            </a:r>
            <a:endParaRPr kumimoji="1" lang="ja-JP" altLang="en-US" b="1">
              <a:solidFill>
                <a:schemeClr val="bg1"/>
              </a:solidFill>
              <a:latin typeface="+mn-ea"/>
            </a:endParaRPr>
          </a:p>
        </p:txBody>
      </p:sp>
    </p:spTree>
    <p:extLst>
      <p:ext uri="{BB962C8B-B14F-4D97-AF65-F5344CB8AC3E}">
        <p14:creationId xmlns:p14="http://schemas.microsoft.com/office/powerpoint/2010/main" val="1009286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58"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558"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559" name="タイトル 1"/>
          <p:cNvSpPr>
            <a:spLocks noGrp="1"/>
          </p:cNvSpPr>
          <p:nvPr>
            <p:ph type="title"/>
          </p:nvPr>
        </p:nvSpPr>
        <p:spPr/>
        <p:txBody>
          <a:bodyPr vert="horz"/>
          <a:lstStyle/>
          <a:p>
            <a:r>
              <a:rPr kumimoji="1" lang="en-US" altLang="ja-JP">
                <a:latin typeface="+mn-ea"/>
                <a:ea typeface="+mn-ea"/>
              </a:rPr>
              <a:t>5.</a:t>
            </a:r>
            <a:r>
              <a:rPr kumimoji="1" lang="ja-JP" altLang="en-US">
                <a:latin typeface="+mn-ea"/>
                <a:ea typeface="+mn-ea"/>
              </a:rPr>
              <a:t> </a:t>
            </a:r>
            <a:r>
              <a:rPr lang="ja-JP" altLang="en-US">
                <a:latin typeface="+mn-ea"/>
                <a:ea typeface="+mn-ea"/>
              </a:rPr>
              <a:t>人的資本経営における取組（全体像）</a:t>
            </a:r>
            <a:endParaRPr kumimoji="1" lang="ja-JP" altLang="en-US">
              <a:latin typeface="+mn-ea"/>
              <a:ea typeface="+mn-ea"/>
            </a:endParaRPr>
          </a:p>
        </p:txBody>
      </p:sp>
      <p:sp>
        <p:nvSpPr>
          <p:cNvPr id="1560" name="スライド番号プレースホルダー 2"/>
          <p:cNvSpPr>
            <a:spLocks noGrp="1"/>
          </p:cNvSpPr>
          <p:nvPr>
            <p:ph type="sldNum" sz="quarter" idx="12"/>
          </p:nvPr>
        </p:nvSpPr>
        <p:spPr/>
        <p:txBody>
          <a:bodyPr/>
          <a:lstStyle/>
          <a:p>
            <a:fld id="{273F110B-3E81-42E9-B683-BD8814B58ECE}" type="slidenum">
              <a:rPr lang="ja-JP" altLang="en-US" smtClean="0">
                <a:latin typeface="+mn-ea"/>
              </a:rPr>
              <a:pPr/>
              <a:t>14</a:t>
            </a:fld>
            <a:endParaRPr lang="ja-JP" altLang="en-US">
              <a:latin typeface="+mn-ea"/>
            </a:endParaRPr>
          </a:p>
        </p:txBody>
      </p:sp>
      <p:sp>
        <p:nvSpPr>
          <p:cNvPr id="1561" name="Oval 29"/>
          <p:cNvSpPr/>
          <p:nvPr/>
        </p:nvSpPr>
        <p:spPr>
          <a:xfrm flipH="1">
            <a:off x="4979039" y="786276"/>
            <a:ext cx="2160000" cy="2235742"/>
          </a:xfrm>
          <a:prstGeom prst="ellipse">
            <a:avLst/>
          </a:prstGeom>
          <a:solidFill>
            <a:srgbClr val="F0D0D3"/>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2400" dirty="0">
              <a:solidFill>
                <a:schemeClr val="tx1"/>
              </a:solidFill>
              <a:latin typeface="+mn-ea"/>
            </a:endParaRPr>
          </a:p>
          <a:p>
            <a:pPr algn="ctr"/>
            <a:endParaRPr lang="en-IN" sz="2400" dirty="0">
              <a:solidFill>
                <a:schemeClr val="tx1"/>
              </a:solidFill>
              <a:latin typeface="+mn-ea"/>
            </a:endParaRPr>
          </a:p>
        </p:txBody>
      </p:sp>
      <p:sp>
        <p:nvSpPr>
          <p:cNvPr id="1562" name="Rechteck 24"/>
          <p:cNvSpPr/>
          <p:nvPr/>
        </p:nvSpPr>
        <p:spPr bwMode="gray">
          <a:xfrm flipH="1">
            <a:off x="5104503" y="998234"/>
            <a:ext cx="1909073" cy="78329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600"/>
              </a:spcAft>
              <a:defRPr/>
            </a:pPr>
            <a:r>
              <a:rPr lang="ja-JP" altLang="en-US" sz="1400" dirty="0"/>
              <a:t>多面的な評価とフィードバック体制の構築</a:t>
            </a:r>
            <a:endParaRPr lang="en-US" altLang="ja-JP" sz="1400" b="1" dirty="0">
              <a:latin typeface="+mn-ea"/>
            </a:endParaRPr>
          </a:p>
          <a:p>
            <a:pPr algn="ctr">
              <a:lnSpc>
                <a:spcPct val="95000"/>
              </a:lnSpc>
              <a:spcAft>
                <a:spcPts val="600"/>
              </a:spcAft>
              <a:defRPr/>
            </a:pPr>
            <a:endParaRPr lang="en-US" sz="1400" b="1" dirty="0">
              <a:solidFill>
                <a:schemeClr val="tx1"/>
              </a:solidFill>
              <a:latin typeface="+mn-ea"/>
            </a:endParaRPr>
          </a:p>
        </p:txBody>
      </p:sp>
      <p:sp>
        <p:nvSpPr>
          <p:cNvPr id="1563" name="Oval 35"/>
          <p:cNvSpPr/>
          <p:nvPr/>
        </p:nvSpPr>
        <p:spPr>
          <a:xfrm rot="10800000" flipH="1">
            <a:off x="6655513" y="2713570"/>
            <a:ext cx="2160000" cy="2160000"/>
          </a:xfrm>
          <a:prstGeom prst="ellipse">
            <a:avLst/>
          </a:prstGeom>
          <a:solidFill>
            <a:srgbClr val="D5EBE4"/>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2400">
              <a:solidFill>
                <a:srgbClr val="FFFFFF"/>
              </a:solidFill>
              <a:latin typeface="+mn-ea"/>
            </a:endParaRPr>
          </a:p>
        </p:txBody>
      </p:sp>
      <p:sp>
        <p:nvSpPr>
          <p:cNvPr id="1564" name="Oval 47"/>
          <p:cNvSpPr/>
          <p:nvPr/>
        </p:nvSpPr>
        <p:spPr>
          <a:xfrm flipH="1">
            <a:off x="3302566" y="2713570"/>
            <a:ext cx="2160000" cy="2160000"/>
          </a:xfrm>
          <a:prstGeom prst="ellipse">
            <a:avLst/>
          </a:prstGeom>
          <a:solidFill>
            <a:srgbClr val="CAE1FC"/>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2400">
              <a:solidFill>
                <a:srgbClr val="FFFFFF"/>
              </a:solidFill>
              <a:latin typeface="+mn-ea"/>
            </a:endParaRPr>
          </a:p>
        </p:txBody>
      </p:sp>
      <p:sp>
        <p:nvSpPr>
          <p:cNvPr id="1565" name="Oval 1"/>
          <p:cNvSpPr/>
          <p:nvPr/>
        </p:nvSpPr>
        <p:spPr>
          <a:xfrm flipH="1">
            <a:off x="5710620" y="2550573"/>
            <a:ext cx="792000" cy="792000"/>
          </a:xfrm>
          <a:prstGeom prst="ellipse">
            <a:avLst/>
          </a:prstGeom>
          <a:solidFill>
            <a:srgbClr val="D3717B"/>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800" b="1">
                <a:solidFill>
                  <a:schemeClr val="bg1"/>
                </a:solidFill>
                <a:latin typeface="+mn-ea"/>
              </a:rPr>
              <a:t>01</a:t>
            </a:r>
            <a:endParaRPr lang="en-IN" sz="2800" b="1">
              <a:solidFill>
                <a:schemeClr val="bg1"/>
              </a:solidFill>
              <a:latin typeface="+mn-ea"/>
            </a:endParaRPr>
          </a:p>
        </p:txBody>
      </p:sp>
      <p:sp>
        <p:nvSpPr>
          <p:cNvPr id="1566" name="Oval 37"/>
          <p:cNvSpPr/>
          <p:nvPr/>
        </p:nvSpPr>
        <p:spPr>
          <a:xfrm flipH="1">
            <a:off x="6252567" y="3277182"/>
            <a:ext cx="792000" cy="792000"/>
          </a:xfrm>
          <a:prstGeom prst="ellipse">
            <a:avLst/>
          </a:prstGeom>
          <a:solidFill>
            <a:srgbClr val="59BB81"/>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800" b="1">
                <a:solidFill>
                  <a:schemeClr val="bg1"/>
                </a:solidFill>
                <a:latin typeface="+mn-ea"/>
              </a:rPr>
              <a:t>03</a:t>
            </a:r>
            <a:endParaRPr lang="en-IN" sz="2800" b="1">
              <a:solidFill>
                <a:schemeClr val="bg1"/>
              </a:solidFill>
              <a:latin typeface="+mn-ea"/>
            </a:endParaRPr>
          </a:p>
        </p:txBody>
      </p:sp>
      <p:sp>
        <p:nvSpPr>
          <p:cNvPr id="1567" name="Oval 49"/>
          <p:cNvSpPr/>
          <p:nvPr/>
        </p:nvSpPr>
        <p:spPr>
          <a:xfrm flipH="1">
            <a:off x="5147433" y="3277182"/>
            <a:ext cx="792000" cy="792000"/>
          </a:xfrm>
          <a:prstGeom prst="ellipse">
            <a:avLst/>
          </a:prstGeom>
          <a:solidFill>
            <a:srgbClr val="0086AE"/>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800" b="1">
                <a:solidFill>
                  <a:schemeClr val="bg1"/>
                </a:solidFill>
                <a:latin typeface="+mn-ea"/>
              </a:rPr>
              <a:t>02</a:t>
            </a:r>
            <a:endParaRPr lang="en-IN" sz="2800" b="1">
              <a:solidFill>
                <a:schemeClr val="bg1"/>
              </a:solidFill>
              <a:latin typeface="+mn-ea"/>
            </a:endParaRPr>
          </a:p>
        </p:txBody>
      </p:sp>
      <p:sp>
        <p:nvSpPr>
          <p:cNvPr id="1568" name="Rechteck 24"/>
          <p:cNvSpPr/>
          <p:nvPr/>
        </p:nvSpPr>
        <p:spPr bwMode="gray">
          <a:xfrm flipH="1">
            <a:off x="3428030" y="2986479"/>
            <a:ext cx="1909073" cy="78329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600"/>
              </a:spcAft>
              <a:defRPr/>
            </a:pPr>
            <a:r>
              <a:rPr lang="ja-JP" altLang="en-US" sz="1400" dirty="0"/>
              <a:t>「リスキリング」と専門認定取得の強力支援</a:t>
            </a:r>
            <a:endParaRPr lang="en-US" altLang="ja-JP" sz="1400" b="1" dirty="0">
              <a:latin typeface="+mn-ea"/>
            </a:endParaRPr>
          </a:p>
          <a:p>
            <a:pPr algn="ctr">
              <a:lnSpc>
                <a:spcPct val="95000"/>
              </a:lnSpc>
              <a:spcAft>
                <a:spcPts val="600"/>
              </a:spcAft>
              <a:defRPr/>
            </a:pPr>
            <a:endParaRPr lang="en-US" sz="1400" b="1" dirty="0">
              <a:solidFill>
                <a:schemeClr val="tx1"/>
              </a:solidFill>
              <a:latin typeface="+mn-ea"/>
            </a:endParaRPr>
          </a:p>
        </p:txBody>
      </p:sp>
      <p:sp>
        <p:nvSpPr>
          <p:cNvPr id="1569" name="Rechteck 24"/>
          <p:cNvSpPr/>
          <p:nvPr/>
        </p:nvSpPr>
        <p:spPr bwMode="gray">
          <a:xfrm flipH="1">
            <a:off x="6613145" y="2885795"/>
            <a:ext cx="2244735" cy="78329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600"/>
              </a:spcAft>
              <a:defRPr/>
            </a:pPr>
            <a:r>
              <a:rPr lang="ja-JP" altLang="en-US" sz="1400" dirty="0"/>
              <a:t>現場主導の</a:t>
            </a:r>
            <a:endParaRPr lang="en-US" altLang="ja-JP" sz="1400" dirty="0"/>
          </a:p>
          <a:p>
            <a:pPr algn="ctr">
              <a:lnSpc>
                <a:spcPct val="95000"/>
              </a:lnSpc>
              <a:spcAft>
                <a:spcPts val="600"/>
              </a:spcAft>
              <a:defRPr/>
            </a:pPr>
            <a:r>
              <a:rPr lang="ja-JP" altLang="en-US" sz="1400" dirty="0"/>
              <a:t>業務改善とコミュニケーション活性化 </a:t>
            </a:r>
            <a:endParaRPr lang="en-US" sz="1400" dirty="0">
              <a:solidFill>
                <a:schemeClr val="tx1"/>
              </a:solidFill>
              <a:latin typeface="+mn-ea"/>
            </a:endParaRPr>
          </a:p>
        </p:txBody>
      </p:sp>
      <p:sp>
        <p:nvSpPr>
          <p:cNvPr id="1570" name="Rechteck 24"/>
          <p:cNvSpPr/>
          <p:nvPr/>
        </p:nvSpPr>
        <p:spPr bwMode="gray">
          <a:xfrm flipH="1">
            <a:off x="4979039" y="1842807"/>
            <a:ext cx="2043700" cy="772519"/>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nSpc>
                <a:spcPct val="95000"/>
              </a:lnSpc>
              <a:spcAft>
                <a:spcPts val="600"/>
              </a:spcAft>
              <a:defRPr/>
            </a:pPr>
            <a:r>
              <a:rPr lang="ja-JP" altLang="en-US" sz="1200" dirty="0">
                <a:solidFill>
                  <a:srgbClr val="2E2E38"/>
                </a:solidFill>
                <a:latin typeface="+mn-ea"/>
              </a:rPr>
              <a:t>個々の才能を伸ばすため、</a:t>
            </a:r>
            <a:endParaRPr lang="en-US" altLang="ja-JP" sz="1200" dirty="0">
              <a:solidFill>
                <a:srgbClr val="2E2E38"/>
              </a:solidFill>
              <a:latin typeface="+mn-ea"/>
            </a:endParaRPr>
          </a:p>
          <a:p>
            <a:pPr>
              <a:lnSpc>
                <a:spcPct val="95000"/>
              </a:lnSpc>
              <a:spcAft>
                <a:spcPts val="600"/>
              </a:spcAft>
              <a:defRPr/>
            </a:pPr>
            <a:r>
              <a:rPr kumimoji="1" lang="ja-JP" altLang="en-US" sz="1200" kern="1200" dirty="0">
                <a:solidFill>
                  <a:srgbClr val="2E2E38"/>
                </a:solidFill>
                <a:effectLst/>
                <a:latin typeface="+mn-ea"/>
                <a:cs typeface="+mn-cs"/>
              </a:rPr>
              <a:t>店舗責任者からの適切な</a:t>
            </a:r>
            <a:endParaRPr kumimoji="1" lang="en-US" altLang="ja-JP" sz="1200" kern="1200" dirty="0">
              <a:solidFill>
                <a:srgbClr val="2E2E38"/>
              </a:solidFill>
              <a:effectLst/>
              <a:latin typeface="+mn-ea"/>
              <a:cs typeface="+mn-cs"/>
            </a:endParaRPr>
          </a:p>
          <a:p>
            <a:pPr>
              <a:lnSpc>
                <a:spcPct val="95000"/>
              </a:lnSpc>
              <a:spcAft>
                <a:spcPts val="600"/>
              </a:spcAft>
              <a:defRPr/>
            </a:pPr>
            <a:r>
              <a:rPr lang="ja-JP" altLang="en-US" sz="1200" dirty="0">
                <a:solidFill>
                  <a:srgbClr val="2E2E38"/>
                </a:solidFill>
                <a:latin typeface="+mn-ea"/>
              </a:rPr>
              <a:t>フィードバックで支援します</a:t>
            </a:r>
            <a:endParaRPr kumimoji="1" lang="ja-JP" altLang="en-US" sz="1200" kern="1200" dirty="0">
              <a:solidFill>
                <a:srgbClr val="2E2E38"/>
              </a:solidFill>
              <a:effectLst/>
              <a:latin typeface="+mn-ea"/>
              <a:cs typeface="+mn-cs"/>
            </a:endParaRPr>
          </a:p>
        </p:txBody>
      </p:sp>
      <p:sp>
        <p:nvSpPr>
          <p:cNvPr id="1571" name="Rechteck 24"/>
          <p:cNvSpPr/>
          <p:nvPr/>
        </p:nvSpPr>
        <p:spPr bwMode="gray">
          <a:xfrm flipH="1">
            <a:off x="6971116" y="3795706"/>
            <a:ext cx="1730893" cy="1046440"/>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nSpc>
                <a:spcPct val="95000"/>
              </a:lnSpc>
              <a:spcAft>
                <a:spcPts val="600"/>
              </a:spcAft>
              <a:defRPr/>
            </a:pPr>
            <a:r>
              <a:rPr lang="ja-JP" altLang="en-US" sz="1200" dirty="0"/>
              <a:t>店舗間での成功事例共有を活発化させ、グループ全体の結束力を高めます</a:t>
            </a:r>
            <a:endParaRPr kumimoji="1" lang="ja-JP" altLang="en-US" sz="1200" kern="1200" dirty="0">
              <a:solidFill>
                <a:srgbClr val="2E2E38"/>
              </a:solidFill>
              <a:effectLst/>
              <a:latin typeface="+mn-ea"/>
              <a:cs typeface="+mn-cs"/>
            </a:endParaRPr>
          </a:p>
          <a:p>
            <a:pPr>
              <a:lnSpc>
                <a:spcPct val="95000"/>
              </a:lnSpc>
              <a:spcAft>
                <a:spcPts val="600"/>
              </a:spcAft>
              <a:defRPr/>
            </a:pPr>
            <a:endParaRPr lang="ja-JP" altLang="en-US" sz="1200" i="0" dirty="0">
              <a:solidFill>
                <a:schemeClr val="tx1"/>
              </a:solidFill>
              <a:effectLst/>
              <a:latin typeface="+mn-ea"/>
            </a:endParaRPr>
          </a:p>
        </p:txBody>
      </p:sp>
      <p:sp>
        <p:nvSpPr>
          <p:cNvPr id="1572" name="Rechteck 24"/>
          <p:cNvSpPr/>
          <p:nvPr/>
        </p:nvSpPr>
        <p:spPr bwMode="gray">
          <a:xfrm flipH="1">
            <a:off x="3500914" y="3793570"/>
            <a:ext cx="1625335" cy="794064"/>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nSpc>
                <a:spcPct val="95000"/>
              </a:lnSpc>
              <a:spcAft>
                <a:spcPts val="600"/>
              </a:spcAft>
              <a:defRPr/>
            </a:pPr>
            <a:r>
              <a:rPr lang="ja-JP" altLang="en-US" sz="1200" dirty="0"/>
              <a:t>対人スキルの向上や専門薬剤師等の資格取得を制度としてバックアップします。</a:t>
            </a:r>
            <a:endParaRPr kumimoji="1" lang="ja-JP" altLang="en-US" sz="1200" kern="1200" dirty="0">
              <a:solidFill>
                <a:srgbClr val="2E2E38"/>
              </a:solidFill>
              <a:effectLst/>
              <a:latin typeface="+mn-ea"/>
              <a:cs typeface="+mn-cs"/>
            </a:endParaRPr>
          </a:p>
        </p:txBody>
      </p:sp>
      <p:cxnSp>
        <p:nvCxnSpPr>
          <p:cNvPr id="1573" name="直線コネクタ 41"/>
          <p:cNvCxnSpPr>
            <a:cxnSpLocks/>
          </p:cNvCxnSpPr>
          <p:nvPr/>
        </p:nvCxnSpPr>
        <p:spPr>
          <a:xfrm>
            <a:off x="327051" y="1106750"/>
            <a:ext cx="4375671" cy="0"/>
          </a:xfrm>
          <a:prstGeom prst="line">
            <a:avLst/>
          </a:prstGeom>
          <a:ln w="38100">
            <a:solidFill>
              <a:srgbClr val="D3717B"/>
            </a:solidFill>
            <a:headEnd type="none"/>
          </a:ln>
        </p:spPr>
        <p:style>
          <a:lnRef idx="1">
            <a:schemeClr val="accent1"/>
          </a:lnRef>
          <a:fillRef idx="0">
            <a:schemeClr val="accent1"/>
          </a:fillRef>
          <a:effectRef idx="0">
            <a:schemeClr val="accent1"/>
          </a:effectRef>
          <a:fontRef idx="minor">
            <a:schemeClr val="tx1"/>
          </a:fontRef>
        </p:style>
      </p:cxnSp>
      <p:sp>
        <p:nvSpPr>
          <p:cNvPr id="1574" name="正方形/長方形 13"/>
          <p:cNvSpPr/>
          <p:nvPr/>
        </p:nvSpPr>
        <p:spPr>
          <a:xfrm>
            <a:off x="327051" y="791197"/>
            <a:ext cx="168919" cy="315553"/>
          </a:xfrm>
          <a:prstGeom prst="rect">
            <a:avLst/>
          </a:prstGeom>
          <a:solidFill>
            <a:srgbClr val="D3717B"/>
          </a:solidFill>
          <a:ln w="12700" cap="flat" cmpd="sng" algn="ctr">
            <a:solidFill>
              <a:srgbClr val="D3717B"/>
            </a:solidFill>
            <a:prstDash val="solid"/>
            <a:miter lim="800000"/>
          </a:ln>
          <a:effectLst/>
        </p:spPr>
        <p:txBody>
          <a:bodyPr wrap="none" rtlCol="0" anchor="ctr"/>
          <a:lstStyle/>
          <a:p>
            <a:pPr marR="0" lvl="0" defTabSz="914400" eaLnBrk="1" fontAlgn="auto" latinLnBrk="0" hangingPunct="1">
              <a:lnSpc>
                <a:spcPct val="100000"/>
              </a:lnSpc>
              <a:spcBef>
                <a:spcPts val="0"/>
              </a:spcBef>
              <a:spcAft>
                <a:spcPts val="0"/>
              </a:spcAft>
              <a:buClrTx/>
              <a:buSzTx/>
              <a:tabLst/>
              <a:defRPr/>
            </a:pPr>
            <a:r>
              <a:rPr kumimoji="0" lang="ja-JP" altLang="en-US" sz="1400" kern="0">
                <a:solidFill>
                  <a:srgbClr val="2E2E38"/>
                </a:solidFill>
                <a:latin typeface="+mn-ea"/>
              </a:rPr>
              <a:t>　</a:t>
            </a:r>
            <a:r>
              <a:rPr kumimoji="0" lang="ja-JP" altLang="en-US" b="1" kern="0">
                <a:solidFill>
                  <a:srgbClr val="2E2E38"/>
                </a:solidFill>
                <a:latin typeface="+mn-ea"/>
              </a:rPr>
              <a:t>取組と概要</a:t>
            </a:r>
            <a:endParaRPr kumimoji="0" lang="en-US" altLang="ja-JP" sz="1400" b="1" kern="0">
              <a:solidFill>
                <a:srgbClr val="2E2E38"/>
              </a:solidFill>
              <a:latin typeface="+mn-ea"/>
            </a:endParaRPr>
          </a:p>
        </p:txBody>
      </p:sp>
      <p:cxnSp>
        <p:nvCxnSpPr>
          <p:cNvPr id="1575" name="直線コネクタ 82"/>
          <p:cNvCxnSpPr>
            <a:cxnSpLocks/>
          </p:cNvCxnSpPr>
          <p:nvPr/>
        </p:nvCxnSpPr>
        <p:spPr>
          <a:xfrm>
            <a:off x="7415356" y="1106750"/>
            <a:ext cx="4375671" cy="0"/>
          </a:xfrm>
          <a:prstGeom prst="line">
            <a:avLst/>
          </a:prstGeom>
          <a:ln w="38100">
            <a:solidFill>
              <a:srgbClr val="59BB81"/>
            </a:solidFill>
            <a:headEnd type="none"/>
          </a:ln>
        </p:spPr>
        <p:style>
          <a:lnRef idx="1">
            <a:schemeClr val="accent1"/>
          </a:lnRef>
          <a:fillRef idx="0">
            <a:schemeClr val="accent1"/>
          </a:fillRef>
          <a:effectRef idx="0">
            <a:schemeClr val="accent1"/>
          </a:effectRef>
          <a:fontRef idx="minor">
            <a:schemeClr val="tx1"/>
          </a:fontRef>
        </p:style>
      </p:cxnSp>
      <p:sp>
        <p:nvSpPr>
          <p:cNvPr id="1576" name="正方形/長方形 13"/>
          <p:cNvSpPr/>
          <p:nvPr/>
        </p:nvSpPr>
        <p:spPr>
          <a:xfrm>
            <a:off x="7415356" y="791197"/>
            <a:ext cx="168919" cy="315553"/>
          </a:xfrm>
          <a:prstGeom prst="rect">
            <a:avLst/>
          </a:prstGeom>
          <a:solidFill>
            <a:srgbClr val="59BB81"/>
          </a:solidFill>
          <a:ln w="12700" cap="flat" cmpd="sng" algn="ctr">
            <a:solidFill>
              <a:srgbClr val="59BB81"/>
            </a:solidFill>
            <a:prstDash val="solid"/>
            <a:miter lim="800000"/>
          </a:ln>
          <a:effectLst/>
        </p:spPr>
        <p:txBody>
          <a:bodyPr wrap="none" rtlCol="0" anchor="ctr"/>
          <a:lstStyle/>
          <a:p>
            <a:pPr marR="0" lvl="0" defTabSz="914400" eaLnBrk="1" fontAlgn="auto" latinLnBrk="0" hangingPunct="1">
              <a:lnSpc>
                <a:spcPct val="100000"/>
              </a:lnSpc>
              <a:spcBef>
                <a:spcPts val="0"/>
              </a:spcBef>
              <a:spcAft>
                <a:spcPts val="0"/>
              </a:spcAft>
              <a:buClrTx/>
              <a:buSzTx/>
              <a:tabLst/>
              <a:defRPr/>
            </a:pPr>
            <a:r>
              <a:rPr kumimoji="0" lang="ja-JP" altLang="en-US" sz="1400" kern="0">
                <a:solidFill>
                  <a:srgbClr val="2E2E38"/>
                </a:solidFill>
                <a:latin typeface="+mn-ea"/>
              </a:rPr>
              <a:t>　</a:t>
            </a:r>
            <a:r>
              <a:rPr kumimoji="0" lang="ja-JP" altLang="en-US" b="1" kern="0">
                <a:solidFill>
                  <a:srgbClr val="2E2E38"/>
                </a:solidFill>
                <a:latin typeface="+mn-ea"/>
              </a:rPr>
              <a:t>取組と概要</a:t>
            </a:r>
            <a:endParaRPr kumimoji="0" lang="en-US" altLang="ja-JP" sz="1400" b="1" kern="0">
              <a:solidFill>
                <a:srgbClr val="2E2E38"/>
              </a:solidFill>
              <a:latin typeface="+mn-ea"/>
            </a:endParaRPr>
          </a:p>
        </p:txBody>
      </p:sp>
      <p:cxnSp>
        <p:nvCxnSpPr>
          <p:cNvPr id="1577" name="直線コネクタ 87"/>
          <p:cNvCxnSpPr>
            <a:cxnSpLocks/>
          </p:cNvCxnSpPr>
          <p:nvPr/>
        </p:nvCxnSpPr>
        <p:spPr>
          <a:xfrm>
            <a:off x="1866470" y="5097213"/>
            <a:ext cx="4926216" cy="0"/>
          </a:xfrm>
          <a:prstGeom prst="line">
            <a:avLst/>
          </a:prstGeom>
          <a:ln w="38100">
            <a:solidFill>
              <a:srgbClr val="0086AE"/>
            </a:solidFill>
            <a:headEnd type="none"/>
          </a:ln>
        </p:spPr>
        <p:style>
          <a:lnRef idx="1">
            <a:schemeClr val="accent1"/>
          </a:lnRef>
          <a:fillRef idx="0">
            <a:schemeClr val="accent1"/>
          </a:fillRef>
          <a:effectRef idx="0">
            <a:schemeClr val="accent1"/>
          </a:effectRef>
          <a:fontRef idx="minor">
            <a:schemeClr val="tx1"/>
          </a:fontRef>
        </p:style>
      </p:cxnSp>
      <p:sp>
        <p:nvSpPr>
          <p:cNvPr id="1578" name="正方形/長方形 13"/>
          <p:cNvSpPr/>
          <p:nvPr/>
        </p:nvSpPr>
        <p:spPr>
          <a:xfrm>
            <a:off x="1866470" y="4781660"/>
            <a:ext cx="168919" cy="315553"/>
          </a:xfrm>
          <a:prstGeom prst="rect">
            <a:avLst/>
          </a:prstGeom>
          <a:solidFill>
            <a:srgbClr val="0086AE"/>
          </a:solidFill>
          <a:ln w="12700" cap="flat" cmpd="sng" algn="ctr">
            <a:solidFill>
              <a:srgbClr val="0086AE"/>
            </a:solidFill>
            <a:prstDash val="solid"/>
            <a:miter lim="800000"/>
          </a:ln>
          <a:effectLst/>
        </p:spPr>
        <p:txBody>
          <a:bodyPr wrap="none" rtlCol="0" anchor="ctr"/>
          <a:lstStyle/>
          <a:p>
            <a:pPr marR="0" lvl="0" defTabSz="914400" eaLnBrk="1" fontAlgn="auto" latinLnBrk="0" hangingPunct="1">
              <a:lnSpc>
                <a:spcPct val="100000"/>
              </a:lnSpc>
              <a:spcBef>
                <a:spcPts val="0"/>
              </a:spcBef>
              <a:spcAft>
                <a:spcPts val="0"/>
              </a:spcAft>
              <a:buClrTx/>
              <a:buSzTx/>
              <a:tabLst/>
              <a:defRPr/>
            </a:pPr>
            <a:r>
              <a:rPr kumimoji="0" lang="ja-JP" altLang="en-US" sz="1400" kern="0">
                <a:solidFill>
                  <a:srgbClr val="2E2E38"/>
                </a:solidFill>
                <a:latin typeface="+mn-ea"/>
              </a:rPr>
              <a:t>　</a:t>
            </a:r>
            <a:r>
              <a:rPr kumimoji="0" lang="ja-JP" altLang="en-US" b="1" kern="0">
                <a:solidFill>
                  <a:srgbClr val="2E2E38"/>
                </a:solidFill>
                <a:latin typeface="+mn-ea"/>
              </a:rPr>
              <a:t>取組と概要</a:t>
            </a:r>
            <a:endParaRPr kumimoji="0" lang="en-US" altLang="ja-JP" sz="1400" b="1" kern="0">
              <a:solidFill>
                <a:srgbClr val="2E2E38"/>
              </a:solidFill>
              <a:latin typeface="+mn-ea"/>
            </a:endParaRPr>
          </a:p>
        </p:txBody>
      </p:sp>
      <p:sp>
        <p:nvSpPr>
          <p:cNvPr id="1579" name="正方形/長方形 13"/>
          <p:cNvSpPr/>
          <p:nvPr/>
        </p:nvSpPr>
        <p:spPr>
          <a:xfrm>
            <a:off x="327052" y="1188177"/>
            <a:ext cx="1326884" cy="672854"/>
          </a:xfrm>
          <a:prstGeom prst="rect">
            <a:avLst/>
          </a:prstGeom>
          <a:solidFill>
            <a:srgbClr val="D3717B"/>
          </a:solidFill>
          <a:ln w="12700" cap="flat" cmpd="sng" algn="ctr">
            <a:solidFill>
              <a:schemeClr val="bg1"/>
            </a:solidFill>
            <a:prstDash val="solid"/>
            <a:miter lim="800000"/>
          </a:ln>
          <a:effectLst/>
        </p:spPr>
        <p:txBody>
          <a:bodyPr rtlCol="0" anchor="ctr"/>
          <a:lstStyle/>
          <a:p>
            <a:pPr marR="0" lvl="0" defTabSz="914400" eaLnBrk="1" fontAlgn="auto" latinLnBrk="0" hangingPunct="1">
              <a:lnSpc>
                <a:spcPct val="100000"/>
              </a:lnSpc>
              <a:spcBef>
                <a:spcPts val="0"/>
              </a:spcBef>
              <a:spcAft>
                <a:spcPts val="0"/>
              </a:spcAft>
              <a:buClrTx/>
              <a:buSzTx/>
              <a:tabLst/>
              <a:defRPr/>
            </a:pPr>
            <a:r>
              <a:rPr lang="ja-JP" altLang="en-US" sz="1200" b="1" dirty="0">
                <a:solidFill>
                  <a:schemeClr val="bg1"/>
                </a:solidFill>
                <a:latin typeface="+mn-ea"/>
              </a:rPr>
              <a:t>定期的な１</a:t>
            </a:r>
            <a:r>
              <a:rPr lang="en-US" altLang="ja-JP" sz="1200" b="1" dirty="0">
                <a:solidFill>
                  <a:schemeClr val="bg1"/>
                </a:solidFill>
                <a:latin typeface="+mn-ea"/>
              </a:rPr>
              <a:t>on1</a:t>
            </a:r>
          </a:p>
        </p:txBody>
      </p:sp>
      <p:sp>
        <p:nvSpPr>
          <p:cNvPr id="1580" name="正方形/長方形 13"/>
          <p:cNvSpPr/>
          <p:nvPr/>
        </p:nvSpPr>
        <p:spPr>
          <a:xfrm>
            <a:off x="327051" y="1877719"/>
            <a:ext cx="1326884" cy="672854"/>
          </a:xfrm>
          <a:prstGeom prst="rect">
            <a:avLst/>
          </a:prstGeom>
          <a:solidFill>
            <a:srgbClr val="D3717B"/>
          </a:solidFill>
          <a:ln w="12700" cap="flat" cmpd="sng" algn="ctr">
            <a:solidFill>
              <a:schemeClr val="bg1"/>
            </a:solidFill>
            <a:prstDash val="solid"/>
            <a:miter lim="800000"/>
          </a:ln>
          <a:effectLst/>
        </p:spPr>
        <p:txBody>
          <a:bodyPr rtlCol="0" anchor="ctr"/>
          <a:lstStyle/>
          <a:p>
            <a:pPr marR="0" lvl="0" defTabSz="914400" eaLnBrk="1" fontAlgn="auto" latinLnBrk="0" hangingPunct="1">
              <a:lnSpc>
                <a:spcPct val="100000"/>
              </a:lnSpc>
              <a:spcBef>
                <a:spcPts val="0"/>
              </a:spcBef>
              <a:spcAft>
                <a:spcPts val="0"/>
              </a:spcAft>
              <a:buClrTx/>
              <a:buSzTx/>
              <a:tabLst/>
              <a:defRPr/>
            </a:pPr>
            <a:r>
              <a:rPr lang="ja-JP" altLang="en-US" sz="1200" b="1" dirty="0">
                <a:solidFill>
                  <a:schemeClr val="bg1"/>
                </a:solidFill>
                <a:latin typeface="+mn-ea"/>
              </a:rPr>
              <a:t>理念浸透</a:t>
            </a:r>
            <a:endParaRPr lang="en-US" altLang="ja-JP" sz="1200" b="1" dirty="0">
              <a:solidFill>
                <a:schemeClr val="bg1"/>
              </a:solidFill>
              <a:latin typeface="+mn-ea"/>
            </a:endParaRPr>
          </a:p>
        </p:txBody>
      </p:sp>
      <p:sp>
        <p:nvSpPr>
          <p:cNvPr id="1581" name="正方形/長方形 13"/>
          <p:cNvSpPr/>
          <p:nvPr/>
        </p:nvSpPr>
        <p:spPr>
          <a:xfrm>
            <a:off x="1653936" y="1182251"/>
            <a:ext cx="3048786" cy="1345707"/>
          </a:xfrm>
          <a:prstGeom prst="rect">
            <a:avLst/>
          </a:prstGeom>
          <a:noFill/>
          <a:ln w="12700" cap="flat" cmpd="sng" algn="ctr">
            <a:solidFill>
              <a:schemeClr val="bg1">
                <a:lumMod val="75000"/>
              </a:schemeClr>
            </a:solidFill>
            <a:prstDash val="solid"/>
            <a:miter lim="800000"/>
          </a:ln>
          <a:effectLst/>
        </p:spPr>
        <p:txBody>
          <a:bodyPr rtlCol="0" anchor="ctr"/>
          <a:lstStyle/>
          <a:p>
            <a:r>
              <a:rPr lang="ja-JP" altLang="en-US" sz="1200" dirty="0"/>
              <a:t>調剤スキルや知識だけでなく、患者満足度やチームへの貢献度を可視化する評価指標を導入します。定期的な</a:t>
            </a:r>
            <a:r>
              <a:rPr lang="en-US" altLang="ja-JP" sz="1200" dirty="0"/>
              <a:t>1on1</a:t>
            </a:r>
            <a:r>
              <a:rPr lang="ja-JP" altLang="en-US" sz="1200" dirty="0"/>
              <a:t>ミーティングを実施し、成長課題を共有することで、社員のモチベーション向上と納得感のあるキャリア形成を支援します。</a:t>
            </a:r>
            <a:endParaRPr lang="ja-JP" altLang="en-US" sz="1200" dirty="0">
              <a:latin typeface="+mn-ea"/>
            </a:endParaRPr>
          </a:p>
        </p:txBody>
      </p:sp>
      <p:sp>
        <p:nvSpPr>
          <p:cNvPr id="1582" name="正方形/長方形 13"/>
          <p:cNvSpPr/>
          <p:nvPr/>
        </p:nvSpPr>
        <p:spPr>
          <a:xfrm>
            <a:off x="7415357" y="1188177"/>
            <a:ext cx="1326884" cy="672854"/>
          </a:xfrm>
          <a:prstGeom prst="rect">
            <a:avLst/>
          </a:prstGeom>
          <a:solidFill>
            <a:srgbClr val="59BB81"/>
          </a:solidFill>
          <a:ln w="12700" cap="flat" cmpd="sng" algn="ctr">
            <a:solidFill>
              <a:schemeClr val="bg1"/>
            </a:solidFill>
            <a:prstDash val="solid"/>
            <a:miter lim="800000"/>
          </a:ln>
          <a:effectLst/>
        </p:spPr>
        <p:txBody>
          <a:bodyPr rtlCol="0" anchor="ctr"/>
          <a:lstStyle/>
          <a:p>
            <a:pPr marR="0" lvl="0" defTabSz="914400" eaLnBrk="1" fontAlgn="auto" latinLnBrk="0" hangingPunct="1">
              <a:lnSpc>
                <a:spcPct val="100000"/>
              </a:lnSpc>
              <a:spcBef>
                <a:spcPts val="0"/>
              </a:spcBef>
              <a:spcAft>
                <a:spcPts val="0"/>
              </a:spcAft>
              <a:buClrTx/>
              <a:buSzTx/>
              <a:tabLst/>
              <a:defRPr/>
            </a:pPr>
            <a:r>
              <a:rPr lang="ja-JP" altLang="en-US" sz="1200" b="1" dirty="0">
                <a:solidFill>
                  <a:schemeClr val="bg1"/>
                </a:solidFill>
                <a:latin typeface="+mn-ea"/>
              </a:rPr>
              <a:t>評価者の育成</a:t>
            </a:r>
            <a:endParaRPr lang="en-US" altLang="ja-JP" sz="1200" b="1" dirty="0">
              <a:solidFill>
                <a:schemeClr val="bg1"/>
              </a:solidFill>
              <a:latin typeface="+mn-ea"/>
            </a:endParaRPr>
          </a:p>
        </p:txBody>
      </p:sp>
      <p:sp>
        <p:nvSpPr>
          <p:cNvPr id="1583" name="正方形/長方形 13"/>
          <p:cNvSpPr/>
          <p:nvPr/>
        </p:nvSpPr>
        <p:spPr>
          <a:xfrm>
            <a:off x="7415357" y="1861031"/>
            <a:ext cx="1326884" cy="672854"/>
          </a:xfrm>
          <a:prstGeom prst="rect">
            <a:avLst/>
          </a:prstGeom>
          <a:solidFill>
            <a:srgbClr val="59BB81"/>
          </a:solidFill>
          <a:ln w="12700" cap="flat" cmpd="sng" algn="ctr">
            <a:solidFill>
              <a:schemeClr val="bg1"/>
            </a:solidFill>
            <a:prstDash val="solid"/>
            <a:miter lim="800000"/>
          </a:ln>
          <a:effectLst/>
        </p:spPr>
        <p:txBody>
          <a:bodyPr rtlCol="0" anchor="ctr"/>
          <a:lstStyle/>
          <a:p>
            <a:pPr marR="0" lvl="0" defTabSz="914400" eaLnBrk="1" fontAlgn="auto" latinLnBrk="0" hangingPunct="1">
              <a:lnSpc>
                <a:spcPct val="100000"/>
              </a:lnSpc>
              <a:spcBef>
                <a:spcPts val="0"/>
              </a:spcBef>
              <a:spcAft>
                <a:spcPts val="0"/>
              </a:spcAft>
              <a:buClrTx/>
              <a:buSzTx/>
              <a:tabLst/>
              <a:defRPr/>
            </a:pPr>
            <a:r>
              <a:rPr lang="ja-JP" altLang="en-US" sz="1200" b="1" dirty="0">
                <a:solidFill>
                  <a:schemeClr val="bg1"/>
                </a:solidFill>
                <a:latin typeface="+mn-ea"/>
              </a:rPr>
              <a:t>暗黙知を形式知に</a:t>
            </a:r>
            <a:endParaRPr lang="en-US" altLang="ja-JP" sz="1200" b="1" dirty="0">
              <a:solidFill>
                <a:schemeClr val="bg1"/>
              </a:solidFill>
              <a:latin typeface="+mn-ea"/>
            </a:endParaRPr>
          </a:p>
        </p:txBody>
      </p:sp>
      <p:sp>
        <p:nvSpPr>
          <p:cNvPr id="1584" name="正方形/長方形 13"/>
          <p:cNvSpPr/>
          <p:nvPr/>
        </p:nvSpPr>
        <p:spPr>
          <a:xfrm>
            <a:off x="8742241" y="1182251"/>
            <a:ext cx="3048786" cy="1345707"/>
          </a:xfrm>
          <a:prstGeom prst="rect">
            <a:avLst/>
          </a:prstGeom>
          <a:noFill/>
          <a:ln w="12700" cap="flat" cmpd="sng" algn="ctr">
            <a:solidFill>
              <a:schemeClr val="bg1">
                <a:lumMod val="75000"/>
              </a:schemeClr>
            </a:solidFill>
            <a:prstDash val="solid"/>
            <a:miter lim="800000"/>
          </a:ln>
          <a:effectLst/>
        </p:spPr>
        <p:txBody>
          <a:bodyPr rtlCol="0" anchor="ctr"/>
          <a:lstStyle/>
          <a:p>
            <a:pPr>
              <a:lnSpc>
                <a:spcPct val="95000"/>
              </a:lnSpc>
              <a:spcAft>
                <a:spcPts val="600"/>
              </a:spcAft>
              <a:defRPr/>
            </a:pPr>
            <a:endParaRPr lang="en-US" altLang="ja-JP" sz="1200" dirty="0"/>
          </a:p>
          <a:p>
            <a:pPr>
              <a:lnSpc>
                <a:spcPct val="95000"/>
              </a:lnSpc>
              <a:spcAft>
                <a:spcPts val="600"/>
              </a:spcAft>
              <a:defRPr/>
            </a:pPr>
            <a:r>
              <a:rPr lang="ja-JP" altLang="en-US" sz="1200" dirty="0"/>
              <a:t>店舗ごとの課題を自ら解決する「ボトムアップ型」の提案を評価対象とし、現場の創意工夫を促進します。店舗間での成功事例共有を活発化させ、グループ全体の結束力を高めるとともに、効率化によって生み出した時間を患者様への接遇に充てる好循環を生み出します。</a:t>
            </a:r>
            <a:endParaRPr lang="ja-JP" altLang="en-US" sz="1200" dirty="0">
              <a:latin typeface="+mn-ea"/>
            </a:endParaRPr>
          </a:p>
          <a:p>
            <a:pPr>
              <a:lnSpc>
                <a:spcPct val="95000"/>
              </a:lnSpc>
              <a:spcAft>
                <a:spcPts val="600"/>
              </a:spcAft>
              <a:defRPr/>
            </a:pPr>
            <a:endParaRPr kumimoji="1" lang="ja-JP" altLang="en-US" sz="1200" kern="1200" dirty="0">
              <a:solidFill>
                <a:srgbClr val="2E2E38"/>
              </a:solidFill>
              <a:effectLst/>
              <a:latin typeface="+mn-ea"/>
              <a:cs typeface="+mn-cs"/>
            </a:endParaRPr>
          </a:p>
        </p:txBody>
      </p:sp>
      <p:sp>
        <p:nvSpPr>
          <p:cNvPr id="1585" name="正方形/長方形 13"/>
          <p:cNvSpPr/>
          <p:nvPr/>
        </p:nvSpPr>
        <p:spPr>
          <a:xfrm>
            <a:off x="1866470" y="5139922"/>
            <a:ext cx="1326884" cy="672854"/>
          </a:xfrm>
          <a:prstGeom prst="rect">
            <a:avLst/>
          </a:prstGeom>
          <a:solidFill>
            <a:srgbClr val="0086AE"/>
          </a:solidFill>
          <a:ln w="12700" cap="flat" cmpd="sng" algn="ctr">
            <a:solidFill>
              <a:schemeClr val="bg1"/>
            </a:solidFill>
            <a:prstDash val="solid"/>
            <a:miter lim="800000"/>
          </a:ln>
          <a:effectLst/>
        </p:spPr>
        <p:txBody>
          <a:bodyPr rtlCol="0" anchor="ctr"/>
          <a:lstStyle/>
          <a:p>
            <a:pPr>
              <a:defRPr/>
            </a:pPr>
            <a:r>
              <a:rPr lang="ja-JP" altLang="en-US" sz="1200" b="1" dirty="0">
                <a:solidFill>
                  <a:schemeClr val="bg1"/>
                </a:solidFill>
              </a:rPr>
              <a:t>戦略的費用負担とインセンティブ</a:t>
            </a:r>
            <a:endParaRPr lang="en-US" altLang="ja-JP" sz="1200" b="1" dirty="0">
              <a:solidFill>
                <a:schemeClr val="bg1"/>
              </a:solidFill>
              <a:latin typeface="+mn-ea"/>
            </a:endParaRPr>
          </a:p>
        </p:txBody>
      </p:sp>
      <p:sp>
        <p:nvSpPr>
          <p:cNvPr id="1586" name="正方形/長方形 13"/>
          <p:cNvSpPr/>
          <p:nvPr/>
        </p:nvSpPr>
        <p:spPr>
          <a:xfrm>
            <a:off x="1866470" y="5812776"/>
            <a:ext cx="1326884" cy="672854"/>
          </a:xfrm>
          <a:prstGeom prst="rect">
            <a:avLst/>
          </a:prstGeom>
          <a:solidFill>
            <a:srgbClr val="0086AE"/>
          </a:solidFill>
          <a:ln w="12700" cap="flat" cmpd="sng" algn="ctr">
            <a:solidFill>
              <a:schemeClr val="bg1"/>
            </a:solidFill>
            <a:prstDash val="solid"/>
            <a:miter lim="800000"/>
          </a:ln>
          <a:effectLst/>
        </p:spPr>
        <p:txBody>
          <a:bodyPr rtlCol="0" anchor="ctr"/>
          <a:lstStyle/>
          <a:p>
            <a:pPr>
              <a:defRPr/>
            </a:pPr>
            <a:r>
              <a:rPr lang="ja-JP" altLang="en-US" sz="1200" b="1" dirty="0">
                <a:solidFill>
                  <a:schemeClr val="bg1"/>
                </a:solidFill>
              </a:rPr>
              <a:t>キャリアパスと評価の連動</a:t>
            </a:r>
            <a:endParaRPr lang="en-US" altLang="ja-JP" sz="1200" b="1" dirty="0">
              <a:solidFill>
                <a:schemeClr val="bg1"/>
              </a:solidFill>
              <a:latin typeface="+mn-ea"/>
            </a:endParaRPr>
          </a:p>
        </p:txBody>
      </p:sp>
      <p:sp>
        <p:nvSpPr>
          <p:cNvPr id="1587" name="正方形/長方形 13"/>
          <p:cNvSpPr/>
          <p:nvPr/>
        </p:nvSpPr>
        <p:spPr>
          <a:xfrm>
            <a:off x="3193354" y="5133996"/>
            <a:ext cx="3599332" cy="1345707"/>
          </a:xfrm>
          <a:prstGeom prst="rect">
            <a:avLst/>
          </a:prstGeom>
          <a:noFill/>
          <a:ln w="12700" cap="flat" cmpd="sng" algn="ctr">
            <a:solidFill>
              <a:schemeClr val="bg1">
                <a:lumMod val="75000"/>
              </a:schemeClr>
            </a:solidFill>
            <a:prstDash val="solid"/>
            <a:miter lim="800000"/>
          </a:ln>
          <a:effectLst/>
        </p:spPr>
        <p:txBody>
          <a:bodyPr rtlCol="0" anchor="ctr"/>
          <a:lstStyle/>
          <a:p>
            <a:r>
              <a:rPr lang="ja-JP" altLang="en-US" sz="1200" dirty="0"/>
              <a:t>変化する診療報酬体系や高度薬学管理に対応するため、対人スキルの向上や専門薬剤師等の資格取得を制度としてバックアップします。学んだ知識を実務や後進の育成に活かせる仕組みを作り、組織全体の専門性を底上げします。</a:t>
            </a:r>
            <a:endParaRPr lang="ja-JP" altLang="en-US" sz="1200" dirty="0">
              <a:latin typeface="+mn-ea"/>
            </a:endParaRPr>
          </a:p>
        </p:txBody>
      </p:sp>
      <p:pic>
        <p:nvPicPr>
          <p:cNvPr id="2" name="図 1">
            <a:extLst>
              <a:ext uri="{FF2B5EF4-FFF2-40B4-BE49-F238E27FC236}">
                <a16:creationId xmlns:a16="http://schemas.microsoft.com/office/drawing/2014/main" id="{DE339922-25FA-EE8B-79CC-D989B1CEB375}"/>
              </a:ext>
            </a:extLst>
          </p:cNvPr>
          <p:cNvPicPr>
            <a:picLocks noChangeAspect="1"/>
          </p:cNvPicPr>
          <p:nvPr/>
        </p:nvPicPr>
        <p:blipFill>
          <a:blip r:embed="rId4"/>
          <a:stretch>
            <a:fillRect/>
          </a:stretch>
        </p:blipFill>
        <p:spPr>
          <a:xfrm>
            <a:off x="6983522" y="3584489"/>
            <a:ext cx="5764620" cy="3843080"/>
          </a:xfrm>
          <a:prstGeom prst="rect">
            <a:avLst/>
          </a:prstGeom>
        </p:spPr>
      </p:pic>
    </p:spTree>
    <p:extLst>
      <p:ext uri="{BB962C8B-B14F-4D97-AF65-F5344CB8AC3E}">
        <p14:creationId xmlns:p14="http://schemas.microsoft.com/office/powerpoint/2010/main" val="2682708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54"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654"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655" name="タイトル 1"/>
          <p:cNvSpPr>
            <a:spLocks noGrp="1"/>
          </p:cNvSpPr>
          <p:nvPr>
            <p:ph type="title"/>
          </p:nvPr>
        </p:nvSpPr>
        <p:spPr/>
        <p:txBody>
          <a:bodyPr vert="horz"/>
          <a:lstStyle/>
          <a:p>
            <a:r>
              <a:rPr kumimoji="1" lang="en-US" altLang="ja-JP">
                <a:latin typeface="+mn-ea"/>
                <a:ea typeface="+mn-ea"/>
              </a:rPr>
              <a:t>5. </a:t>
            </a:r>
            <a:r>
              <a:rPr kumimoji="1" lang="ja-JP" altLang="en-US">
                <a:latin typeface="+mn-ea"/>
                <a:ea typeface="+mn-ea"/>
              </a:rPr>
              <a:t>人的資本経営における取組</a:t>
            </a:r>
            <a:r>
              <a:rPr lang="ja-JP" altLang="en-US">
                <a:latin typeface="+mn-ea"/>
                <a:ea typeface="+mn-ea"/>
              </a:rPr>
              <a:t>（個別）</a:t>
            </a:r>
            <a:endParaRPr kumimoji="1" lang="ja-JP" altLang="en-US">
              <a:latin typeface="+mn-ea"/>
              <a:ea typeface="+mn-ea"/>
            </a:endParaRPr>
          </a:p>
        </p:txBody>
      </p:sp>
      <p:sp>
        <p:nvSpPr>
          <p:cNvPr id="1656" name="スライド番号プレースホルダー 5"/>
          <p:cNvSpPr>
            <a:spLocks noGrp="1"/>
          </p:cNvSpPr>
          <p:nvPr>
            <p:ph type="sldNum" sz="quarter" idx="12"/>
          </p:nvPr>
        </p:nvSpPr>
        <p:spPr/>
        <p:txBody>
          <a:bodyPr/>
          <a:lstStyle/>
          <a:p>
            <a:fld id="{273F110B-3E81-42E9-B683-BD8814B58ECE}" type="slidenum">
              <a:rPr lang="ja-JP" altLang="en-US" smtClean="0">
                <a:latin typeface="+mn-ea"/>
              </a:rPr>
              <a:pPr/>
              <a:t>15</a:t>
            </a:fld>
            <a:endParaRPr lang="ja-JP" altLang="en-US">
              <a:latin typeface="+mn-ea"/>
            </a:endParaRPr>
          </a:p>
        </p:txBody>
      </p:sp>
      <p:sp>
        <p:nvSpPr>
          <p:cNvPr id="1658" name="正方形/長方形 3"/>
          <p:cNvSpPr/>
          <p:nvPr/>
        </p:nvSpPr>
        <p:spPr>
          <a:xfrm>
            <a:off x="442913" y="1974399"/>
            <a:ext cx="5462582" cy="4444643"/>
          </a:xfrm>
          <a:prstGeom prst="rect">
            <a:avLst/>
          </a:prstGeom>
          <a:solidFill>
            <a:schemeClr val="bg1"/>
          </a:solid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200" b="1" dirty="0">
                <a:solidFill>
                  <a:schemeClr val="tx1"/>
                </a:solidFill>
              </a:rPr>
              <a:t>定期的な</a:t>
            </a:r>
            <a:r>
              <a:rPr lang="en-US" altLang="ja-JP" sz="1200" b="1" dirty="0">
                <a:solidFill>
                  <a:schemeClr val="tx1"/>
                </a:solidFill>
              </a:rPr>
              <a:t>1on1</a:t>
            </a:r>
            <a:r>
              <a:rPr lang="ja-JP" altLang="en-US" sz="1200" b="1" dirty="0">
                <a:solidFill>
                  <a:schemeClr val="tx1"/>
                </a:solidFill>
              </a:rPr>
              <a:t>ミーティングの本質と重要性</a:t>
            </a:r>
          </a:p>
          <a:p>
            <a:r>
              <a:rPr lang="en-US" altLang="ja-JP" sz="1200" dirty="0">
                <a:solidFill>
                  <a:schemeClr val="tx1"/>
                </a:solidFill>
              </a:rPr>
              <a:t>1on1</a:t>
            </a:r>
            <a:r>
              <a:rPr lang="ja-JP" altLang="en-US" sz="1200" dirty="0">
                <a:solidFill>
                  <a:schemeClr val="tx1"/>
                </a:solidFill>
              </a:rPr>
              <a:t>ミーティングとは、上司と部下が</a:t>
            </a:r>
            <a:r>
              <a:rPr lang="en-US" altLang="ja-JP" sz="1200" dirty="0">
                <a:solidFill>
                  <a:schemeClr val="tx1"/>
                </a:solidFill>
              </a:rPr>
              <a:t>1</a:t>
            </a:r>
            <a:r>
              <a:rPr lang="ja-JP" altLang="en-US" sz="1200" dirty="0">
                <a:solidFill>
                  <a:schemeClr val="tx1"/>
                </a:solidFill>
              </a:rPr>
              <a:t>対</a:t>
            </a:r>
            <a:r>
              <a:rPr lang="en-US" altLang="ja-JP" sz="1200" dirty="0">
                <a:solidFill>
                  <a:schemeClr val="tx1"/>
                </a:solidFill>
              </a:rPr>
              <a:t>1</a:t>
            </a:r>
            <a:r>
              <a:rPr lang="ja-JP" altLang="en-US" sz="1200" dirty="0">
                <a:solidFill>
                  <a:schemeClr val="tx1"/>
                </a:solidFill>
              </a:rPr>
              <a:t>で定期的に行う対話の時間です。従来の「評価面談」や「業務進捗の確認」が「組織（管理側）のため」の場であったのに対し、</a:t>
            </a:r>
            <a:r>
              <a:rPr lang="en-US" altLang="ja-JP" sz="1200" dirty="0">
                <a:solidFill>
                  <a:schemeClr val="tx1"/>
                </a:solidFill>
              </a:rPr>
              <a:t>1on1</a:t>
            </a:r>
            <a:r>
              <a:rPr lang="ja-JP" altLang="en-US" sz="1200" dirty="0">
                <a:solidFill>
                  <a:schemeClr val="tx1"/>
                </a:solidFill>
              </a:rPr>
              <a:t>は「部下（現場スタッフ）の成長と支援のため」にあるという点が最大の違いです。薬局という専門職が集まる職場において、スタッフ一人ひとりの志向や悩みを深く理解することは、組織全体の活性化に直結します。</a:t>
            </a:r>
          </a:p>
          <a:p>
            <a:r>
              <a:rPr lang="en-US" altLang="ja-JP" sz="1200" b="1" dirty="0">
                <a:solidFill>
                  <a:schemeClr val="tx1"/>
                </a:solidFill>
              </a:rPr>
              <a:t>1. </a:t>
            </a:r>
            <a:r>
              <a:rPr lang="ja-JP" altLang="en-US" sz="1200" b="1" dirty="0">
                <a:solidFill>
                  <a:schemeClr val="tx1"/>
                </a:solidFill>
              </a:rPr>
              <a:t>実施の目的と期待される効果</a:t>
            </a:r>
          </a:p>
          <a:p>
            <a:r>
              <a:rPr lang="ja-JP" altLang="en-US" sz="1200" dirty="0">
                <a:solidFill>
                  <a:schemeClr val="tx1"/>
                </a:solidFill>
              </a:rPr>
              <a:t>最大の目的は、部下の「経験学習」を促進することです。日々の業務での成功や失敗を上司と共に振り返り、そこから得た気づきを次への行動に繋げます。これにより、自律的に考え動く人材が育ちます。また、高頻度な対話は信頼関係（心理的安全保障）を強固にし、離職の予兆を早期に察知するリスクマネジメントとしても極めて有効です。</a:t>
            </a:r>
          </a:p>
          <a:p>
            <a:r>
              <a:rPr lang="en-US" altLang="ja-JP" sz="1200" b="1" dirty="0">
                <a:solidFill>
                  <a:schemeClr val="tx1"/>
                </a:solidFill>
              </a:rPr>
              <a:t>2. </a:t>
            </a:r>
            <a:r>
              <a:rPr lang="ja-JP" altLang="en-US" sz="1200" b="1" dirty="0">
                <a:solidFill>
                  <a:schemeClr val="tx1"/>
                </a:solidFill>
              </a:rPr>
              <a:t>効果的な運用のための</a:t>
            </a:r>
            <a:r>
              <a:rPr lang="en-US" altLang="ja-JP" sz="1200" b="1" dirty="0">
                <a:solidFill>
                  <a:schemeClr val="tx1"/>
                </a:solidFill>
              </a:rPr>
              <a:t>3</a:t>
            </a:r>
            <a:r>
              <a:rPr lang="ja-JP" altLang="en-US" sz="1200" b="1" dirty="0">
                <a:solidFill>
                  <a:schemeClr val="tx1"/>
                </a:solidFill>
              </a:rPr>
              <a:t>つの柱</a:t>
            </a:r>
          </a:p>
          <a:p>
            <a:r>
              <a:rPr lang="ja-JP" altLang="en-US" sz="1200" b="1" dirty="0">
                <a:solidFill>
                  <a:schemeClr val="tx1"/>
                </a:solidFill>
              </a:rPr>
              <a:t>部下が主役の対話</a:t>
            </a:r>
            <a:r>
              <a:rPr lang="en-US" altLang="ja-JP" sz="1200" b="1" dirty="0">
                <a:solidFill>
                  <a:schemeClr val="tx1"/>
                </a:solidFill>
              </a:rPr>
              <a:t>:</a:t>
            </a:r>
            <a:r>
              <a:rPr lang="ja-JP" altLang="en-US" sz="1200" dirty="0">
                <a:solidFill>
                  <a:schemeClr val="tx1"/>
                </a:solidFill>
              </a:rPr>
              <a:t> アジェンダ（話す内容）は部下が決めます。上司は良き聞き手（コーチ）に徹し、部下が自ら答えを見つけられるよう問いかけを行います。</a:t>
            </a:r>
          </a:p>
          <a:p>
            <a:r>
              <a:rPr lang="ja-JP" altLang="en-US" sz="1200" b="1" dirty="0">
                <a:solidFill>
                  <a:schemeClr val="tx1"/>
                </a:solidFill>
              </a:rPr>
              <a:t>短期・高頻度のサイクル</a:t>
            </a:r>
            <a:r>
              <a:rPr lang="en-US" altLang="ja-JP" sz="1200" b="1" dirty="0">
                <a:solidFill>
                  <a:schemeClr val="tx1"/>
                </a:solidFill>
              </a:rPr>
              <a:t>:</a:t>
            </a:r>
            <a:r>
              <a:rPr lang="ja-JP" altLang="en-US" sz="1200" dirty="0">
                <a:solidFill>
                  <a:schemeClr val="tx1"/>
                </a:solidFill>
              </a:rPr>
              <a:t> 月</a:t>
            </a:r>
            <a:r>
              <a:rPr lang="en-US" altLang="ja-JP" sz="1200" dirty="0">
                <a:solidFill>
                  <a:schemeClr val="tx1"/>
                </a:solidFill>
              </a:rPr>
              <a:t>1</a:t>
            </a:r>
            <a:r>
              <a:rPr lang="ja-JP" altLang="en-US" sz="1200" dirty="0">
                <a:solidFill>
                  <a:schemeClr val="tx1"/>
                </a:solidFill>
              </a:rPr>
              <a:t>回から隔週、</a:t>
            </a:r>
            <a:r>
              <a:rPr lang="en-US" altLang="ja-JP" sz="1200" dirty="0">
                <a:solidFill>
                  <a:schemeClr val="tx1"/>
                </a:solidFill>
              </a:rPr>
              <a:t>1</a:t>
            </a:r>
            <a:r>
              <a:rPr lang="ja-JP" altLang="en-US" sz="1200" dirty="0">
                <a:solidFill>
                  <a:schemeClr val="tx1"/>
                </a:solidFill>
              </a:rPr>
              <a:t>回</a:t>
            </a:r>
            <a:r>
              <a:rPr lang="en-US" altLang="ja-JP" sz="1200" dirty="0">
                <a:solidFill>
                  <a:schemeClr val="tx1"/>
                </a:solidFill>
              </a:rPr>
              <a:t>15</a:t>
            </a:r>
            <a:r>
              <a:rPr lang="ja-JP" altLang="en-US" sz="1200" dirty="0">
                <a:solidFill>
                  <a:schemeClr val="tx1"/>
                </a:solidFill>
              </a:rPr>
              <a:t>分</a:t>
            </a:r>
            <a:r>
              <a:rPr lang="en-US" altLang="ja-JP" sz="1200" dirty="0">
                <a:solidFill>
                  <a:schemeClr val="tx1"/>
                </a:solidFill>
              </a:rPr>
              <a:t>〜30</a:t>
            </a:r>
            <a:r>
              <a:rPr lang="ja-JP" altLang="en-US" sz="1200" dirty="0">
                <a:solidFill>
                  <a:schemeClr val="tx1"/>
                </a:solidFill>
              </a:rPr>
              <a:t>分程度の短時間でも「決まった時間」に実施することが重要です。この「継続性」が安心感を生みます。</a:t>
            </a:r>
          </a:p>
          <a:p>
            <a:r>
              <a:rPr lang="ja-JP" altLang="en-US" sz="1200" b="1" dirty="0">
                <a:solidFill>
                  <a:schemeClr val="tx1"/>
                </a:solidFill>
              </a:rPr>
              <a:t>人事評価制度との連動</a:t>
            </a:r>
            <a:r>
              <a:rPr lang="en-US" altLang="ja-JP" sz="1200" b="1" dirty="0">
                <a:solidFill>
                  <a:schemeClr val="tx1"/>
                </a:solidFill>
              </a:rPr>
              <a:t>:</a:t>
            </a:r>
            <a:r>
              <a:rPr lang="ja-JP" altLang="en-US" sz="1200" dirty="0">
                <a:solidFill>
                  <a:schemeClr val="tx1"/>
                </a:solidFill>
              </a:rPr>
              <a:t> </a:t>
            </a:r>
            <a:r>
              <a:rPr lang="en-US" altLang="ja-JP" sz="1200" dirty="0">
                <a:solidFill>
                  <a:schemeClr val="tx1"/>
                </a:solidFill>
              </a:rPr>
              <a:t>1on1</a:t>
            </a:r>
            <a:r>
              <a:rPr lang="ja-JP" altLang="en-US" sz="1200" dirty="0">
                <a:solidFill>
                  <a:schemeClr val="tx1"/>
                </a:solidFill>
              </a:rPr>
              <a:t>での対話を評価制度の目標達成に向けた「中間支援」と位置づけることで、評価時期の「突然の通告」を防ぎ、納得感の高い評価が可能になります。</a:t>
            </a:r>
          </a:p>
          <a:p>
            <a:r>
              <a:rPr lang="ja-JP" altLang="en-US" sz="1200" dirty="0">
                <a:solidFill>
                  <a:schemeClr val="tx1"/>
                </a:solidFill>
              </a:rPr>
              <a:t>薬局という多忙な現場だからこそ、あえて立ち止まって対話する時間を仕組み化することで、個人の成長が店舗のサービス向上へと繋がる好循環を生み出します。</a:t>
            </a:r>
          </a:p>
          <a:p>
            <a:endParaRPr lang="ja-JP" altLang="en-US" sz="1200" dirty="0">
              <a:solidFill>
                <a:schemeClr val="tx1"/>
              </a:solidFill>
            </a:endParaRPr>
          </a:p>
        </p:txBody>
      </p:sp>
      <p:sp>
        <p:nvSpPr>
          <p:cNvPr id="1659" name="正方形/長方形 4"/>
          <p:cNvSpPr/>
          <p:nvPr/>
        </p:nvSpPr>
        <p:spPr>
          <a:xfrm>
            <a:off x="442913" y="1451969"/>
            <a:ext cx="5462582" cy="522430"/>
          </a:xfrm>
          <a:prstGeom prst="rect">
            <a:avLst/>
          </a:prstGeom>
          <a:solidFill>
            <a:schemeClr val="bg2">
              <a:lumMod val="20000"/>
              <a:lumOff val="80000"/>
            </a:schemeClr>
          </a:solid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ja-JP" altLang="en-US" sz="1600" kern="0" dirty="0">
                <a:solidFill>
                  <a:srgbClr val="2E2E38"/>
                </a:solidFill>
                <a:latin typeface="+mn-ea"/>
              </a:rPr>
              <a:t>定期的な１</a:t>
            </a:r>
            <a:r>
              <a:rPr kumimoji="0" lang="en-US" altLang="ja-JP" sz="1600" kern="0" dirty="0">
                <a:solidFill>
                  <a:srgbClr val="2E2E38"/>
                </a:solidFill>
                <a:latin typeface="+mn-ea"/>
              </a:rPr>
              <a:t>on1</a:t>
            </a:r>
            <a:r>
              <a:rPr kumimoji="0" lang="ja-JP" altLang="en-US" sz="1600" kern="0" dirty="0">
                <a:solidFill>
                  <a:srgbClr val="2E2E38"/>
                </a:solidFill>
                <a:latin typeface="+mn-ea"/>
              </a:rPr>
              <a:t>／理念浸透</a:t>
            </a:r>
            <a:endParaRPr kumimoji="0" lang="en-US" altLang="ja-JP" sz="1600" kern="0" dirty="0">
              <a:solidFill>
                <a:srgbClr val="2E2E38"/>
              </a:solidFill>
              <a:latin typeface="+mn-ea"/>
            </a:endParaRPr>
          </a:p>
        </p:txBody>
      </p:sp>
      <p:sp>
        <p:nvSpPr>
          <p:cNvPr id="1660" name="正方形/長方形 2"/>
          <p:cNvSpPr/>
          <p:nvPr/>
        </p:nvSpPr>
        <p:spPr>
          <a:xfrm>
            <a:off x="442912" y="836614"/>
            <a:ext cx="11306175" cy="392792"/>
          </a:xfrm>
          <a:prstGeom prst="rect">
            <a:avLst/>
          </a:prstGeom>
          <a:solidFill>
            <a:srgbClr val="D371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5000"/>
              </a:lnSpc>
              <a:spcAft>
                <a:spcPts val="600"/>
              </a:spcAft>
              <a:defRPr/>
            </a:pPr>
            <a:r>
              <a:rPr lang="ja-JP" altLang="en-US" sz="2000"/>
              <a:t>多面的な評価とフィードバック体制の構築</a:t>
            </a:r>
            <a:endParaRPr lang="en-US" altLang="ja-JP" sz="2000" b="1" dirty="0">
              <a:latin typeface="+mn-ea"/>
            </a:endParaRPr>
          </a:p>
        </p:txBody>
      </p:sp>
      <p:sp>
        <p:nvSpPr>
          <p:cNvPr id="1661" name="正方形/長方形 23"/>
          <p:cNvSpPr/>
          <p:nvPr/>
        </p:nvSpPr>
        <p:spPr>
          <a:xfrm>
            <a:off x="6334125" y="5112385"/>
            <a:ext cx="5286745" cy="983095"/>
          </a:xfrm>
          <a:prstGeom prst="rect">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400" dirty="0">
                <a:solidFill>
                  <a:srgbClr val="000000"/>
                </a:solidFill>
                <a:latin typeface="+mn-ea"/>
              </a:rPr>
              <a:t>定量的な数値</a:t>
            </a:r>
            <a:endParaRPr lang="en-US" altLang="ja-JP" sz="1400" dirty="0">
              <a:solidFill>
                <a:srgbClr val="000000"/>
              </a:solidFill>
              <a:latin typeface="+mn-ea"/>
            </a:endParaRPr>
          </a:p>
          <a:p>
            <a:endParaRPr lang="en-US" altLang="ja-JP" sz="1400" dirty="0">
              <a:solidFill>
                <a:srgbClr val="000000"/>
              </a:solidFill>
              <a:latin typeface="+mn-ea"/>
            </a:endParaRPr>
          </a:p>
          <a:p>
            <a:r>
              <a:rPr lang="ja-JP" altLang="en-US" sz="1400" dirty="0">
                <a:solidFill>
                  <a:srgbClr val="000000"/>
                </a:solidFill>
                <a:latin typeface="+mn-ea"/>
              </a:rPr>
              <a:t>現場からの挑戦を希望する提案数</a:t>
            </a:r>
            <a:endParaRPr lang="en-US" altLang="ja-JP" sz="1400" dirty="0">
              <a:solidFill>
                <a:srgbClr val="000000"/>
              </a:solidFill>
              <a:latin typeface="+mn-ea"/>
            </a:endParaRPr>
          </a:p>
          <a:p>
            <a:r>
              <a:rPr lang="ja-JP" altLang="en-US" sz="1400" dirty="0">
                <a:solidFill>
                  <a:srgbClr val="000000"/>
                </a:solidFill>
                <a:latin typeface="+mn-ea"/>
              </a:rPr>
              <a:t>店舗の利益率確認</a:t>
            </a:r>
            <a:endParaRPr lang="en-US" altLang="ja-JP" sz="1400" dirty="0">
              <a:solidFill>
                <a:srgbClr val="000000"/>
              </a:solidFill>
              <a:effectLst/>
              <a:latin typeface="+mn-ea"/>
              <a:cs typeface="+mn-cs"/>
            </a:endParaRPr>
          </a:p>
        </p:txBody>
      </p:sp>
      <p:pic>
        <p:nvPicPr>
          <p:cNvPr id="3" name="図 2">
            <a:extLst>
              <a:ext uri="{FF2B5EF4-FFF2-40B4-BE49-F238E27FC236}">
                <a16:creationId xmlns:a16="http://schemas.microsoft.com/office/drawing/2014/main" id="{3B1CFF7B-9AD4-960B-BCF5-D6FAD2DE08DC}"/>
              </a:ext>
            </a:extLst>
          </p:cNvPr>
          <p:cNvPicPr>
            <a:picLocks noChangeAspect="1"/>
          </p:cNvPicPr>
          <p:nvPr/>
        </p:nvPicPr>
        <p:blipFill>
          <a:blip r:embed="rId4"/>
          <a:stretch>
            <a:fillRect/>
          </a:stretch>
        </p:blipFill>
        <p:spPr>
          <a:xfrm>
            <a:off x="5964096" y="1536075"/>
            <a:ext cx="5989468" cy="3269641"/>
          </a:xfrm>
          <a:prstGeom prst="rect">
            <a:avLst/>
          </a:prstGeom>
        </p:spPr>
      </p:pic>
    </p:spTree>
    <p:extLst>
      <p:ext uri="{BB962C8B-B14F-4D97-AF65-F5344CB8AC3E}">
        <p14:creationId xmlns:p14="http://schemas.microsoft.com/office/powerpoint/2010/main" val="1987473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4"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664"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665" name="タイトル 1"/>
          <p:cNvSpPr>
            <a:spLocks noGrp="1"/>
          </p:cNvSpPr>
          <p:nvPr>
            <p:ph type="title"/>
          </p:nvPr>
        </p:nvSpPr>
        <p:spPr/>
        <p:txBody>
          <a:bodyPr vert="horz"/>
          <a:lstStyle/>
          <a:p>
            <a:r>
              <a:rPr kumimoji="1" lang="en-US" altLang="ja-JP">
                <a:latin typeface="+mn-ea"/>
                <a:ea typeface="+mn-ea"/>
              </a:rPr>
              <a:t>5. </a:t>
            </a:r>
            <a:r>
              <a:rPr kumimoji="1" lang="ja-JP" altLang="en-US">
                <a:latin typeface="+mn-ea"/>
                <a:ea typeface="+mn-ea"/>
              </a:rPr>
              <a:t>人的資本経営における取組</a:t>
            </a:r>
            <a:r>
              <a:rPr lang="ja-JP" altLang="en-US">
                <a:latin typeface="+mn-ea"/>
                <a:ea typeface="+mn-ea"/>
              </a:rPr>
              <a:t>（個別）</a:t>
            </a:r>
            <a:endParaRPr kumimoji="1" lang="ja-JP" altLang="en-US">
              <a:latin typeface="+mn-ea"/>
              <a:ea typeface="+mn-ea"/>
            </a:endParaRPr>
          </a:p>
        </p:txBody>
      </p:sp>
      <p:sp>
        <p:nvSpPr>
          <p:cNvPr id="1666" name="スライド番号プレースホルダー 5"/>
          <p:cNvSpPr>
            <a:spLocks noGrp="1"/>
          </p:cNvSpPr>
          <p:nvPr>
            <p:ph type="sldNum" sz="quarter" idx="12"/>
          </p:nvPr>
        </p:nvSpPr>
        <p:spPr/>
        <p:txBody>
          <a:bodyPr/>
          <a:lstStyle/>
          <a:p>
            <a:fld id="{273F110B-3E81-42E9-B683-BD8814B58ECE}" type="slidenum">
              <a:rPr lang="ja-JP" altLang="en-US" smtClean="0">
                <a:latin typeface="+mn-ea"/>
              </a:rPr>
              <a:pPr/>
              <a:t>16</a:t>
            </a:fld>
            <a:endParaRPr lang="ja-JP" altLang="en-US">
              <a:latin typeface="+mn-ea"/>
            </a:endParaRPr>
          </a:p>
        </p:txBody>
      </p:sp>
      <p:sp>
        <p:nvSpPr>
          <p:cNvPr id="1668" name="正方形/長方形 3"/>
          <p:cNvSpPr/>
          <p:nvPr/>
        </p:nvSpPr>
        <p:spPr>
          <a:xfrm>
            <a:off x="459840" y="1974398"/>
            <a:ext cx="5445654" cy="4578801"/>
          </a:xfrm>
          <a:prstGeom prst="rect">
            <a:avLst/>
          </a:prstGeom>
          <a:solidFill>
            <a:schemeClr val="bg1"/>
          </a:solid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200" dirty="0">
                <a:solidFill>
                  <a:schemeClr val="tx1"/>
                </a:solidFill>
              </a:rPr>
              <a:t>～「対物から対人へ」選ばれる薬剤師・薬局への進化～</a:t>
            </a:r>
          </a:p>
          <a:p>
            <a:r>
              <a:rPr lang="en-US" altLang="ja-JP" sz="1200" b="1" dirty="0">
                <a:solidFill>
                  <a:schemeClr val="tx1"/>
                </a:solidFill>
              </a:rPr>
              <a:t>1. </a:t>
            </a:r>
            <a:r>
              <a:rPr lang="ja-JP" altLang="en-US" sz="1200" b="1" dirty="0">
                <a:solidFill>
                  <a:schemeClr val="tx1"/>
                </a:solidFill>
              </a:rPr>
              <a:t>基本的な考え方</a:t>
            </a:r>
            <a:r>
              <a:rPr lang="ja-JP" altLang="en-US" sz="1200" dirty="0">
                <a:solidFill>
                  <a:schemeClr val="tx1"/>
                </a:solidFill>
              </a:rPr>
              <a:t> 調剤報酬改定や業界動向により、薬局機能は従来の「正確な調剤（対物業務）」から、「患者様への専門的な介入（対人業務）」へと質的転換が求められています。当社は、スタッフ一人ひとりの「知見」と「スキル」こそが、患者様への価値提供の源泉であり、最大の資本であると考えます。この資本を最大化するため、会社として「学び続ける意欲」に徹底的に投資します。</a:t>
            </a:r>
          </a:p>
          <a:p>
            <a:r>
              <a:rPr lang="en-US" altLang="ja-JP" sz="1200" b="1" dirty="0">
                <a:solidFill>
                  <a:schemeClr val="tx1"/>
                </a:solidFill>
              </a:rPr>
              <a:t>2. </a:t>
            </a:r>
            <a:r>
              <a:rPr lang="ja-JP" altLang="en-US" sz="1200" b="1" dirty="0">
                <a:solidFill>
                  <a:schemeClr val="tx1"/>
                </a:solidFill>
              </a:rPr>
              <a:t>具体的な支援施策</a:t>
            </a:r>
            <a:r>
              <a:rPr lang="ja-JP" altLang="en-US" sz="1200" dirty="0">
                <a:solidFill>
                  <a:schemeClr val="tx1"/>
                </a:solidFill>
              </a:rPr>
              <a:t> 単なる自己啓発推奨にとどまらず、以下の</a:t>
            </a:r>
            <a:r>
              <a:rPr lang="en-US" altLang="ja-JP" sz="1200" dirty="0">
                <a:solidFill>
                  <a:schemeClr val="tx1"/>
                </a:solidFill>
              </a:rPr>
              <a:t>3</a:t>
            </a:r>
            <a:r>
              <a:rPr lang="ja-JP" altLang="en-US" sz="1200" dirty="0">
                <a:solidFill>
                  <a:schemeClr val="tx1"/>
                </a:solidFill>
              </a:rPr>
              <a:t>点を柱とした実効性のある支援を行います。</a:t>
            </a:r>
          </a:p>
          <a:p>
            <a:r>
              <a:rPr lang="ja-JP" altLang="en-US" sz="1200" b="1" dirty="0">
                <a:solidFill>
                  <a:schemeClr val="tx1"/>
                </a:solidFill>
              </a:rPr>
              <a:t>戦略的費用負担とインセンティブ</a:t>
            </a:r>
            <a:r>
              <a:rPr lang="ja-JP" altLang="en-US" sz="1200" dirty="0">
                <a:solidFill>
                  <a:schemeClr val="tx1"/>
                </a:solidFill>
              </a:rPr>
              <a:t> 地域医療のニーズが高い領域（がん、緩和ケア、在宅、認知症など）の専門・認定薬剤師取得にかかる研修費、受験料、更新料を会社が全額負担します。また、資格取得をゴールとせず、習得した知識を現場還元できた成果に対し、資格手当や報奨金として還元します。</a:t>
            </a:r>
          </a:p>
          <a:p>
            <a:r>
              <a:rPr lang="ja-JP" altLang="en-US" sz="1200" b="1" dirty="0">
                <a:solidFill>
                  <a:schemeClr val="tx1"/>
                </a:solidFill>
              </a:rPr>
              <a:t>「学習時間」の業務内確保</a:t>
            </a:r>
            <a:r>
              <a:rPr lang="ja-JP" altLang="en-US" sz="1200" dirty="0">
                <a:solidFill>
                  <a:schemeClr val="tx1"/>
                </a:solidFill>
              </a:rPr>
              <a:t> 「忙しくて学ぶ時間がない」という課題を解決します。</a:t>
            </a:r>
            <a:r>
              <a:rPr lang="en-US" altLang="ja-JP" sz="1200" dirty="0">
                <a:solidFill>
                  <a:schemeClr val="tx1"/>
                </a:solidFill>
              </a:rPr>
              <a:t>ICT</a:t>
            </a:r>
            <a:r>
              <a:rPr lang="ja-JP" altLang="en-US" sz="1200" dirty="0">
                <a:solidFill>
                  <a:schemeClr val="tx1"/>
                </a:solidFill>
              </a:rPr>
              <a:t>活用による対物業務の効率化で生み出した時間を、</a:t>
            </a:r>
            <a:r>
              <a:rPr lang="en-US" altLang="ja-JP" sz="1200" dirty="0">
                <a:solidFill>
                  <a:schemeClr val="tx1"/>
                </a:solidFill>
              </a:rPr>
              <a:t>e</a:t>
            </a:r>
            <a:r>
              <a:rPr lang="ja-JP" altLang="en-US" sz="1200" dirty="0">
                <a:solidFill>
                  <a:schemeClr val="tx1"/>
                </a:solidFill>
              </a:rPr>
              <a:t>ラーニング受講や症例検討会などの「学習時間」に充てることを業務として認めます。また、学会発表や研修参加のための特別休暇制度を整備します。</a:t>
            </a:r>
          </a:p>
          <a:p>
            <a:r>
              <a:rPr lang="ja-JP" altLang="en-US" sz="1200" b="1" dirty="0">
                <a:solidFill>
                  <a:schemeClr val="tx1"/>
                </a:solidFill>
              </a:rPr>
              <a:t>キャリアパスと評価の連動</a:t>
            </a:r>
            <a:r>
              <a:rPr lang="ja-JP" altLang="en-US" sz="1200" dirty="0">
                <a:solidFill>
                  <a:schemeClr val="tx1"/>
                </a:solidFill>
              </a:rPr>
              <a:t> 新たに導入する人事評価制度において、専門性の向上を重要な評価項目とします。「高度な専門性を持つスペシャリスト」としてのキャリアパスを明示し、マネジメント職と並ぶ正当な評価と報酬が得られる仕組みを構築します。</a:t>
            </a:r>
          </a:p>
          <a:p>
            <a:r>
              <a:rPr lang="en-US" altLang="ja-JP" sz="1200" b="1" dirty="0">
                <a:solidFill>
                  <a:schemeClr val="tx1"/>
                </a:solidFill>
              </a:rPr>
              <a:t>3. </a:t>
            </a:r>
            <a:r>
              <a:rPr lang="ja-JP" altLang="en-US" sz="1200" b="1" dirty="0">
                <a:solidFill>
                  <a:schemeClr val="tx1"/>
                </a:solidFill>
              </a:rPr>
              <a:t>目指す姿</a:t>
            </a:r>
            <a:r>
              <a:rPr lang="ja-JP" altLang="en-US" sz="1200" dirty="0">
                <a:solidFill>
                  <a:schemeClr val="tx1"/>
                </a:solidFill>
              </a:rPr>
              <a:t> このリスキリング支援を通じて、社員は「頼られる専門家」としての誇りと働きがいを得ます。その結果、患者様へ提供する医療の質が向上し、当社は地域から選ばれ続ける「かかりつけ薬局」としての地位を盤石なものにします。社員の成長がそのまま企業の成長となる、好循環を実現します。</a:t>
            </a:r>
          </a:p>
        </p:txBody>
      </p:sp>
      <p:sp>
        <p:nvSpPr>
          <p:cNvPr id="1669" name="正方形/長方形 4"/>
          <p:cNvSpPr/>
          <p:nvPr/>
        </p:nvSpPr>
        <p:spPr>
          <a:xfrm>
            <a:off x="442912" y="1451969"/>
            <a:ext cx="5462582" cy="522430"/>
          </a:xfrm>
          <a:prstGeom prst="rect">
            <a:avLst/>
          </a:prstGeom>
          <a:solidFill>
            <a:srgbClr val="CAE1FC"/>
          </a:solid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戦略的費用負担とインセンティブ／キャリアパスと評価の連動</a:t>
            </a:r>
            <a:endParaRPr lang="en-US" altLang="ja-JP" sz="1400" dirty="0">
              <a:solidFill>
                <a:schemeClr val="tx1"/>
              </a:solidFill>
              <a:latin typeface="+mn-ea"/>
            </a:endParaRPr>
          </a:p>
        </p:txBody>
      </p:sp>
      <p:sp>
        <p:nvSpPr>
          <p:cNvPr id="1670" name="正方形/長方形 2"/>
          <p:cNvSpPr/>
          <p:nvPr/>
        </p:nvSpPr>
        <p:spPr>
          <a:xfrm>
            <a:off x="442912" y="836614"/>
            <a:ext cx="11306175" cy="392792"/>
          </a:xfrm>
          <a:prstGeom prst="rect">
            <a:avLst/>
          </a:prstGeom>
          <a:solidFill>
            <a:srgbClr val="008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5000"/>
              </a:lnSpc>
              <a:spcAft>
                <a:spcPts val="600"/>
              </a:spcAft>
              <a:defRPr/>
            </a:pPr>
            <a:r>
              <a:rPr lang="ja-JP" altLang="en-US" sz="2000" dirty="0"/>
              <a:t>「リスキリング」と専門認定取得の強力支援</a:t>
            </a:r>
            <a:endParaRPr lang="en-US" altLang="ja-JP" sz="2000" b="1" dirty="0">
              <a:latin typeface="+mn-ea"/>
            </a:endParaRPr>
          </a:p>
        </p:txBody>
      </p:sp>
      <p:pic>
        <p:nvPicPr>
          <p:cNvPr id="6" name="図 5">
            <a:extLst>
              <a:ext uri="{FF2B5EF4-FFF2-40B4-BE49-F238E27FC236}">
                <a16:creationId xmlns:a16="http://schemas.microsoft.com/office/drawing/2014/main" id="{4DEE9A69-B699-82F4-E12B-9EED8B0E5D9E}"/>
              </a:ext>
            </a:extLst>
          </p:cNvPr>
          <p:cNvPicPr>
            <a:picLocks noChangeAspect="1"/>
          </p:cNvPicPr>
          <p:nvPr/>
        </p:nvPicPr>
        <p:blipFill>
          <a:blip r:embed="rId4"/>
          <a:stretch>
            <a:fillRect/>
          </a:stretch>
        </p:blipFill>
        <p:spPr>
          <a:xfrm>
            <a:off x="6095999" y="1700213"/>
            <a:ext cx="5811915" cy="3172715"/>
          </a:xfrm>
          <a:prstGeom prst="rect">
            <a:avLst/>
          </a:prstGeom>
        </p:spPr>
      </p:pic>
      <p:sp>
        <p:nvSpPr>
          <p:cNvPr id="8" name="Rectangle 2">
            <a:extLst>
              <a:ext uri="{FF2B5EF4-FFF2-40B4-BE49-F238E27FC236}">
                <a16:creationId xmlns:a16="http://schemas.microsoft.com/office/drawing/2014/main" id="{C4F94A11-E3DA-1109-EDCC-6F1C0B5BCFEE}"/>
              </a:ext>
            </a:extLst>
          </p:cNvPr>
          <p:cNvSpPr>
            <a:spLocks noChangeArrowheads="1"/>
          </p:cNvSpPr>
          <p:nvPr/>
        </p:nvSpPr>
        <p:spPr bwMode="auto">
          <a:xfrm>
            <a:off x="6017674" y="5324266"/>
            <a:ext cx="581191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ja-JP" altLang="ja-JP" sz="1400" b="1" i="0" u="none" strike="noStrike" cap="none" normalizeH="0" baseline="0" dirty="0">
                <a:ln>
                  <a:noFill/>
                </a:ln>
                <a:solidFill>
                  <a:schemeClr val="tx1"/>
                </a:solidFill>
                <a:effectLst/>
                <a:latin typeface="Arial" panose="020B0604020202020204" pitchFamily="34" charset="0"/>
              </a:rPr>
              <a:t>かかりつけ薬剤師同意獲得数（件/人）</a:t>
            </a:r>
            <a:r>
              <a:rPr kumimoji="0" lang="ja-JP" altLang="ja-JP" sz="1400" b="0" i="0" u="none" strike="noStrike" cap="none" normalizeH="0" baseline="0" dirty="0">
                <a:ln>
                  <a:noFill/>
                </a:ln>
                <a:solidFill>
                  <a:schemeClr val="tx1"/>
                </a:solidFill>
                <a:effectLst/>
                <a:latin typeface="Arial" panose="020B0604020202020204" pitchFamily="34" charset="0"/>
              </a:rPr>
              <a:t>: 「あなたに任せたい」と言われた数。信頼の定量的証明</a:t>
            </a:r>
          </a:p>
          <a:p>
            <a:pPr lvl="0" eaLnBrk="0" fontAlgn="base" hangingPunct="0">
              <a:spcBef>
                <a:spcPct val="0"/>
              </a:spcBef>
              <a:spcAft>
                <a:spcPct val="0"/>
              </a:spcAft>
            </a:pPr>
            <a:r>
              <a:rPr lang="ja-JP" altLang="en-US" sz="1400" b="1" dirty="0"/>
              <a:t>地域支援体制加算の算定状況</a:t>
            </a:r>
            <a:r>
              <a:rPr lang="en-US" altLang="ja-JP" sz="1400" dirty="0"/>
              <a:t>: </a:t>
            </a:r>
            <a:r>
              <a:rPr lang="ja-JP" altLang="en-US" sz="1400" dirty="0"/>
              <a:t>リスキリングの結果、要件を満たして高い点数（加算</a:t>
            </a:r>
            <a:r>
              <a:rPr lang="en-US" altLang="ja-JP" sz="1400" dirty="0"/>
              <a:t>1</a:t>
            </a:r>
            <a:r>
              <a:rPr lang="ja-JP" altLang="en-US" sz="1400" dirty="0"/>
              <a:t>など）を取れているか。</a:t>
            </a:r>
            <a:endParaRPr kumimoji="0" lang="ja-JP" altLang="ja-JP"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37218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4"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674"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675" name="タイトル 1"/>
          <p:cNvSpPr>
            <a:spLocks noGrp="1"/>
          </p:cNvSpPr>
          <p:nvPr>
            <p:ph type="title"/>
          </p:nvPr>
        </p:nvSpPr>
        <p:spPr/>
        <p:txBody>
          <a:bodyPr vert="horz"/>
          <a:lstStyle/>
          <a:p>
            <a:r>
              <a:rPr kumimoji="1" lang="en-US" altLang="ja-JP">
                <a:latin typeface="+mn-ea"/>
                <a:ea typeface="+mn-ea"/>
              </a:rPr>
              <a:t>5. </a:t>
            </a:r>
            <a:r>
              <a:rPr kumimoji="1" lang="ja-JP" altLang="en-US">
                <a:latin typeface="+mn-ea"/>
                <a:ea typeface="+mn-ea"/>
              </a:rPr>
              <a:t>人的資本経営における取組</a:t>
            </a:r>
            <a:r>
              <a:rPr lang="ja-JP" altLang="en-US">
                <a:latin typeface="+mn-ea"/>
                <a:ea typeface="+mn-ea"/>
              </a:rPr>
              <a:t>（個別）</a:t>
            </a:r>
            <a:endParaRPr kumimoji="1" lang="ja-JP" altLang="en-US">
              <a:latin typeface="+mn-ea"/>
              <a:ea typeface="+mn-ea"/>
            </a:endParaRPr>
          </a:p>
        </p:txBody>
      </p:sp>
      <p:sp>
        <p:nvSpPr>
          <p:cNvPr id="1676" name="スライド番号プレースホルダー 5"/>
          <p:cNvSpPr>
            <a:spLocks noGrp="1"/>
          </p:cNvSpPr>
          <p:nvPr>
            <p:ph type="sldNum" sz="quarter" idx="12"/>
          </p:nvPr>
        </p:nvSpPr>
        <p:spPr/>
        <p:txBody>
          <a:bodyPr/>
          <a:lstStyle/>
          <a:p>
            <a:fld id="{273F110B-3E81-42E9-B683-BD8814B58ECE}" type="slidenum">
              <a:rPr lang="ja-JP" altLang="en-US" smtClean="0">
                <a:latin typeface="+mn-ea"/>
              </a:rPr>
              <a:pPr/>
              <a:t>17</a:t>
            </a:fld>
            <a:endParaRPr lang="ja-JP" altLang="en-US">
              <a:latin typeface="+mn-ea"/>
            </a:endParaRPr>
          </a:p>
        </p:txBody>
      </p:sp>
      <p:sp>
        <p:nvSpPr>
          <p:cNvPr id="1678" name="正方形/長方形 3"/>
          <p:cNvSpPr/>
          <p:nvPr/>
        </p:nvSpPr>
        <p:spPr>
          <a:xfrm>
            <a:off x="442913" y="2225010"/>
            <a:ext cx="5462582" cy="4194032"/>
          </a:xfrm>
          <a:prstGeom prst="rect">
            <a:avLst/>
          </a:prstGeom>
          <a:solidFill>
            <a:schemeClr val="bg1"/>
          </a:solid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200" b="1" dirty="0">
                <a:solidFill>
                  <a:schemeClr val="tx1"/>
                </a:solidFill>
              </a:rPr>
              <a:t>現場主導の業務改善とコミュニケーション活性化に向けた具体的行動</a:t>
            </a:r>
          </a:p>
          <a:p>
            <a:r>
              <a:rPr lang="ja-JP" altLang="en-US" sz="1200" dirty="0">
                <a:solidFill>
                  <a:schemeClr val="tx1"/>
                </a:solidFill>
              </a:rPr>
              <a:t>人的資本経営の要諦は、現場スタッフが持つ「暗黙知（個人の経験や勘）」を「形式知（組織の資産）」に変えることにあります。地域密着の調剤薬局として、トップダウンの指示待ちではなく、現場が自律的に進化する組織を作るため、以下の</a:t>
            </a:r>
            <a:r>
              <a:rPr lang="en-US" altLang="ja-JP" sz="1200" dirty="0">
                <a:solidFill>
                  <a:schemeClr val="tx1"/>
                </a:solidFill>
              </a:rPr>
              <a:t>3</a:t>
            </a:r>
            <a:r>
              <a:rPr lang="ja-JP" altLang="en-US" sz="1200" dirty="0">
                <a:solidFill>
                  <a:schemeClr val="tx1"/>
                </a:solidFill>
              </a:rPr>
              <a:t>点を実行します。</a:t>
            </a:r>
          </a:p>
          <a:p>
            <a:r>
              <a:rPr lang="en-US" altLang="ja-JP" sz="1200" b="1" dirty="0">
                <a:solidFill>
                  <a:schemeClr val="tx1"/>
                </a:solidFill>
              </a:rPr>
              <a:t>1. </a:t>
            </a:r>
            <a:r>
              <a:rPr lang="ja-JP" altLang="en-US" sz="1200" b="1" dirty="0">
                <a:solidFill>
                  <a:schemeClr val="tx1"/>
                </a:solidFill>
              </a:rPr>
              <a:t>「心理的安全性」の確保と称賛文化の醸成</a:t>
            </a:r>
            <a:r>
              <a:rPr lang="ja-JP" altLang="en-US" sz="1200" dirty="0">
                <a:solidFill>
                  <a:schemeClr val="tx1"/>
                </a:solidFill>
              </a:rPr>
              <a:t> 改善提案やヒヤリハットの報告が活発になる前提条件として、「何を言っても否定されない」環境を作ります。具体的には、日々の小さな感謝や良い行動をスタッフ同士で送り合い、互いを認め合うポジティブなフィードバックを常態化させ、コミュニケーションの質的向上を図ります。</a:t>
            </a:r>
          </a:p>
          <a:p>
            <a:r>
              <a:rPr lang="ja-JP" altLang="en-US" sz="1200" b="1" dirty="0">
                <a:solidFill>
                  <a:schemeClr val="tx1"/>
                </a:solidFill>
              </a:rPr>
              <a:t>２</a:t>
            </a:r>
            <a:r>
              <a:rPr lang="en-US" altLang="ja-JP" sz="1200" b="1" dirty="0">
                <a:solidFill>
                  <a:schemeClr val="tx1"/>
                </a:solidFill>
              </a:rPr>
              <a:t>. </a:t>
            </a:r>
            <a:r>
              <a:rPr lang="ja-JP" altLang="en-US" sz="1200" b="1" dirty="0">
                <a:solidFill>
                  <a:schemeClr val="tx1"/>
                </a:solidFill>
              </a:rPr>
              <a:t>タテ・ヨコ・ナナメの対話機会の創出</a:t>
            </a:r>
            <a:r>
              <a:rPr lang="ja-JP" altLang="en-US" sz="1200" dirty="0">
                <a:solidFill>
                  <a:schemeClr val="tx1"/>
                </a:solidFill>
              </a:rPr>
              <a:t> 店舗間の壁（サイロ化）を壊すため、社内チャットツールを活用した「症例相談チャンネル」や、他店舗の業務フローを学ぶ「短期店舗留学制度」を設けます。異なる視点に触れることで、既存業務への健全な批判精神と新たな発想を促します。</a:t>
            </a:r>
          </a:p>
          <a:p>
            <a:r>
              <a:rPr lang="ja-JP" altLang="en-US" sz="1200" dirty="0">
                <a:solidFill>
                  <a:schemeClr val="tx1"/>
                </a:solidFill>
              </a:rPr>
              <a:t>これらの活動を通じて、スタッフ一人ひとりが「経営参画意識」を持ち、患者様のために自ら考え動く組織風土を構築します。</a:t>
            </a:r>
          </a:p>
          <a:p>
            <a:endParaRPr lang="ja-JP" altLang="en-US" sz="1200" b="0" i="0" dirty="0">
              <a:solidFill>
                <a:schemeClr val="tx1"/>
              </a:solidFill>
              <a:effectLst/>
              <a:latin typeface="+mn-ea"/>
            </a:endParaRPr>
          </a:p>
        </p:txBody>
      </p:sp>
      <p:sp>
        <p:nvSpPr>
          <p:cNvPr id="1679" name="正方形/長方形 4"/>
          <p:cNvSpPr/>
          <p:nvPr/>
        </p:nvSpPr>
        <p:spPr>
          <a:xfrm>
            <a:off x="442913" y="1700213"/>
            <a:ext cx="5462582" cy="522430"/>
          </a:xfrm>
          <a:prstGeom prst="rect">
            <a:avLst/>
          </a:prstGeom>
          <a:solidFill>
            <a:srgbClr val="D5EBE4"/>
          </a:solid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ja-JP" altLang="en-US" sz="2400" b="1" kern="0" dirty="0">
                <a:solidFill>
                  <a:srgbClr val="2E2E38"/>
                </a:solidFill>
                <a:latin typeface="+mn-ea"/>
              </a:rPr>
              <a:t>評価者の育成／暗黙知を形式知に</a:t>
            </a:r>
            <a:endParaRPr kumimoji="0" lang="en-US" altLang="ja-JP" sz="2400" b="1" kern="0" dirty="0">
              <a:solidFill>
                <a:srgbClr val="2E2E38"/>
              </a:solidFill>
              <a:latin typeface="+mn-ea"/>
            </a:endParaRPr>
          </a:p>
        </p:txBody>
      </p:sp>
      <p:sp>
        <p:nvSpPr>
          <p:cNvPr id="1680" name="正方形/長方形 2"/>
          <p:cNvSpPr/>
          <p:nvPr/>
        </p:nvSpPr>
        <p:spPr>
          <a:xfrm>
            <a:off x="442912" y="836614"/>
            <a:ext cx="11306175" cy="392792"/>
          </a:xfrm>
          <a:prstGeom prst="rect">
            <a:avLst/>
          </a:prstGeom>
          <a:solidFill>
            <a:srgbClr val="59BB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5000"/>
              </a:lnSpc>
              <a:spcAft>
                <a:spcPts val="600"/>
              </a:spcAft>
              <a:defRPr/>
            </a:pPr>
            <a:r>
              <a:rPr lang="ja-JP" altLang="en-US" sz="2000" dirty="0"/>
              <a:t>現場主導の業務改善とコミュニケーション活性化 </a:t>
            </a:r>
            <a:endParaRPr lang="en-US" altLang="ja-JP" sz="2000" dirty="0">
              <a:solidFill>
                <a:schemeClr val="tx1"/>
              </a:solidFill>
              <a:latin typeface="+mn-ea"/>
            </a:endParaRPr>
          </a:p>
        </p:txBody>
      </p:sp>
      <p:sp>
        <p:nvSpPr>
          <p:cNvPr id="1682" name="正方形/長方形 29"/>
          <p:cNvSpPr/>
          <p:nvPr/>
        </p:nvSpPr>
        <p:spPr>
          <a:xfrm>
            <a:off x="6148195" y="4279961"/>
            <a:ext cx="5680794" cy="2094692"/>
          </a:xfrm>
          <a:prstGeom prst="rect">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altLang="ja-JP" sz="1200" b="1" dirty="0">
              <a:solidFill>
                <a:schemeClr val="tx1"/>
              </a:solidFill>
            </a:endParaRPr>
          </a:p>
          <a:p>
            <a:endParaRPr lang="en-US" altLang="ja-JP" sz="1200" b="1" dirty="0">
              <a:solidFill>
                <a:schemeClr val="tx1"/>
              </a:solidFill>
            </a:endParaRPr>
          </a:p>
          <a:p>
            <a:endParaRPr lang="en-US" altLang="ja-JP" sz="1200" b="1" dirty="0">
              <a:solidFill>
                <a:schemeClr val="tx1"/>
              </a:solidFill>
            </a:endParaRPr>
          </a:p>
          <a:p>
            <a:r>
              <a:rPr lang="ja-JP" altLang="en-US" sz="1200" b="1" dirty="0">
                <a:solidFill>
                  <a:schemeClr val="tx1"/>
                </a:solidFill>
              </a:rPr>
              <a:t>ヒヤリハット報告数（件／月）</a:t>
            </a:r>
            <a:endParaRPr lang="ja-JP" altLang="en-US" sz="1200" dirty="0">
              <a:solidFill>
                <a:schemeClr val="tx1"/>
              </a:solidFill>
            </a:endParaRPr>
          </a:p>
          <a:p>
            <a:r>
              <a:rPr lang="ja-JP" altLang="en-US" sz="1200" dirty="0">
                <a:solidFill>
                  <a:schemeClr val="tx1"/>
                </a:solidFill>
              </a:rPr>
              <a:t>心理的安全性が高まると、初期段階では報告数が「増加」します。ミスを隠さず報告できるようになった証拠だからです。報告数増加＝安全意識の向上と捉えます。</a:t>
            </a:r>
            <a:endParaRPr lang="en-US" altLang="ja-JP" sz="1200" dirty="0">
              <a:solidFill>
                <a:schemeClr val="tx1"/>
              </a:solidFill>
            </a:endParaRPr>
          </a:p>
          <a:p>
            <a:r>
              <a:rPr lang="ja-JP" altLang="en-US" sz="1200" b="1" dirty="0">
                <a:solidFill>
                  <a:schemeClr val="tx1"/>
                </a:solidFill>
              </a:rPr>
              <a:t>店舗間格差の縮小率（％）</a:t>
            </a:r>
            <a:endParaRPr lang="ja-JP" altLang="en-US" sz="1200" dirty="0">
              <a:solidFill>
                <a:schemeClr val="tx1"/>
              </a:solidFill>
            </a:endParaRPr>
          </a:p>
          <a:p>
            <a:r>
              <a:rPr lang="ja-JP" altLang="en-US" sz="1200" dirty="0">
                <a:solidFill>
                  <a:schemeClr val="tx1"/>
                </a:solidFill>
              </a:rPr>
              <a:t>特定のハイパフォーマー店舗と、他店舗の「かかりつけ算定件数」や「後発品変更率」の差が縮まっているか。ナレッジ共有（形式知化）が機能していれば、グループ全体の底上げにより格差は縮小します。</a:t>
            </a:r>
          </a:p>
          <a:p>
            <a:endParaRPr lang="en-US" altLang="ja-JP" sz="1200" dirty="0">
              <a:solidFill>
                <a:schemeClr val="tx1"/>
              </a:solidFill>
            </a:endParaRPr>
          </a:p>
        </p:txBody>
      </p:sp>
      <p:pic>
        <p:nvPicPr>
          <p:cNvPr id="3" name="図 2">
            <a:extLst>
              <a:ext uri="{FF2B5EF4-FFF2-40B4-BE49-F238E27FC236}">
                <a16:creationId xmlns:a16="http://schemas.microsoft.com/office/drawing/2014/main" id="{4F994DF0-74DA-D5DC-BE2D-1CC704501C9B}"/>
              </a:ext>
            </a:extLst>
          </p:cNvPr>
          <p:cNvPicPr>
            <a:picLocks noChangeAspect="1"/>
          </p:cNvPicPr>
          <p:nvPr/>
        </p:nvPicPr>
        <p:blipFill>
          <a:blip r:embed="rId4"/>
          <a:srcRect l="2972" r="4827"/>
          <a:stretch>
            <a:fillRect/>
          </a:stretch>
        </p:blipFill>
        <p:spPr>
          <a:xfrm>
            <a:off x="6335282" y="1664701"/>
            <a:ext cx="5252038" cy="3109598"/>
          </a:xfrm>
          <a:prstGeom prst="rect">
            <a:avLst/>
          </a:prstGeom>
        </p:spPr>
      </p:pic>
    </p:spTree>
    <p:extLst>
      <p:ext uri="{BB962C8B-B14F-4D97-AF65-F5344CB8AC3E}">
        <p14:creationId xmlns:p14="http://schemas.microsoft.com/office/powerpoint/2010/main" val="207853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38"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738"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739" name="タイトル 1"/>
          <p:cNvSpPr>
            <a:spLocks noGrp="1"/>
          </p:cNvSpPr>
          <p:nvPr>
            <p:ph type="title"/>
          </p:nvPr>
        </p:nvSpPr>
        <p:spPr/>
        <p:txBody>
          <a:bodyPr vert="horz"/>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a:t>
            </a:r>
            <a:r>
              <a:rPr lang="ja-JP" altLang="en-US">
                <a:latin typeface="+mn-ea"/>
                <a:ea typeface="+mn-ea"/>
              </a:rPr>
              <a:t>一覧</a:t>
            </a:r>
            <a:r>
              <a:rPr kumimoji="1" lang="ja-JP" altLang="en-US">
                <a:latin typeface="+mn-ea"/>
                <a:ea typeface="+mn-ea"/>
              </a:rPr>
              <a:t>）</a:t>
            </a:r>
          </a:p>
        </p:txBody>
      </p:sp>
      <p:sp>
        <p:nvSpPr>
          <p:cNvPr id="1740" name="スライド番号プレースホルダー 6"/>
          <p:cNvSpPr>
            <a:spLocks noGrp="1"/>
          </p:cNvSpPr>
          <p:nvPr>
            <p:ph type="sldNum" sz="quarter" idx="12"/>
          </p:nvPr>
        </p:nvSpPr>
        <p:spPr/>
        <p:txBody>
          <a:bodyPr/>
          <a:lstStyle/>
          <a:p>
            <a:fld id="{273F110B-3E81-42E9-B683-BD8814B58ECE}" type="slidenum">
              <a:rPr lang="ja-JP" altLang="en-US" smtClean="0">
                <a:latin typeface="+mn-ea"/>
              </a:rPr>
              <a:pPr/>
              <a:t>18</a:t>
            </a:fld>
            <a:endParaRPr lang="ja-JP" altLang="en-US">
              <a:latin typeface="+mn-ea"/>
            </a:endParaRPr>
          </a:p>
        </p:txBody>
      </p:sp>
      <p:sp>
        <p:nvSpPr>
          <p:cNvPr id="1741" name="L 字 7"/>
          <p:cNvSpPr/>
          <p:nvPr/>
        </p:nvSpPr>
        <p:spPr>
          <a:xfrm rot="10800000" flipH="1">
            <a:off x="5157437" y="1265500"/>
            <a:ext cx="4372161" cy="5371836"/>
          </a:xfrm>
          <a:prstGeom prst="corner">
            <a:avLst>
              <a:gd name="adj1" fmla="val 60635"/>
              <a:gd name="adj2" fmla="val 50595"/>
            </a:avLst>
          </a:prstGeom>
          <a:noFill/>
          <a:ln w="127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mn-ea"/>
            </a:endParaRPr>
          </a:p>
        </p:txBody>
      </p:sp>
      <p:cxnSp>
        <p:nvCxnSpPr>
          <p:cNvPr id="1742" name="直線コネクタ 8"/>
          <p:cNvCxnSpPr>
            <a:cxnSpLocks/>
          </p:cNvCxnSpPr>
          <p:nvPr/>
        </p:nvCxnSpPr>
        <p:spPr>
          <a:xfrm>
            <a:off x="2720266" y="903620"/>
            <a:ext cx="0" cy="5685446"/>
          </a:xfrm>
          <a:prstGeom prst="line">
            <a:avLst/>
          </a:prstGeom>
          <a:ln w="1270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1743" name="正方形/長方形 9"/>
          <p:cNvSpPr/>
          <p:nvPr/>
        </p:nvSpPr>
        <p:spPr>
          <a:xfrm>
            <a:off x="5214440" y="705125"/>
            <a:ext cx="6559206" cy="231788"/>
          </a:xfrm>
          <a:prstGeom prst="rect">
            <a:avLst/>
          </a:prstGeom>
          <a:solidFill>
            <a:srgbClr val="FF899B"/>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tx1"/>
                </a:solidFill>
                <a:latin typeface="+mn-ea"/>
              </a:rPr>
              <a:t>質の視点</a:t>
            </a:r>
            <a:r>
              <a:rPr lang="en-US" altLang="ja-JP" sz="1400" b="1">
                <a:solidFill>
                  <a:schemeClr val="tx1"/>
                </a:solidFill>
                <a:latin typeface="+mn-ea"/>
              </a:rPr>
              <a:t>(</a:t>
            </a:r>
            <a:r>
              <a:rPr kumimoji="1" lang="ja-JP" altLang="en-US" sz="1400" b="1">
                <a:solidFill>
                  <a:schemeClr val="tx1"/>
                </a:solidFill>
                <a:latin typeface="+mn-ea"/>
              </a:rPr>
              <a:t>パフォーマンス</a:t>
            </a:r>
            <a:r>
              <a:rPr lang="en-US" altLang="ja-JP" sz="1400" b="1">
                <a:solidFill>
                  <a:schemeClr val="tx1"/>
                </a:solidFill>
                <a:latin typeface="+mn-ea"/>
              </a:rPr>
              <a:t>)</a:t>
            </a:r>
            <a:endParaRPr kumimoji="1" lang="ja-JP" altLang="en-US" sz="1400" b="1">
              <a:solidFill>
                <a:schemeClr val="tx1"/>
              </a:solidFill>
              <a:latin typeface="+mn-ea"/>
            </a:endParaRPr>
          </a:p>
        </p:txBody>
      </p:sp>
      <p:sp>
        <p:nvSpPr>
          <p:cNvPr id="1744" name="正方形/長方形 11"/>
          <p:cNvSpPr/>
          <p:nvPr/>
        </p:nvSpPr>
        <p:spPr>
          <a:xfrm>
            <a:off x="389146" y="705170"/>
            <a:ext cx="2231609" cy="229759"/>
          </a:xfrm>
          <a:prstGeom prst="rect">
            <a:avLst/>
          </a:prstGeom>
          <a:solidFill>
            <a:srgbClr val="FF4E6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tx1"/>
                </a:solidFill>
                <a:latin typeface="+mn-ea"/>
              </a:rPr>
              <a:t>成果の視点</a:t>
            </a:r>
            <a:r>
              <a:rPr lang="en-US" altLang="ja-JP" sz="1400" b="1">
                <a:solidFill>
                  <a:schemeClr val="tx1"/>
                </a:solidFill>
                <a:latin typeface="+mn-ea"/>
              </a:rPr>
              <a:t>(</a:t>
            </a:r>
            <a:r>
              <a:rPr lang="ja-JP" altLang="en-US" sz="1400" b="1">
                <a:solidFill>
                  <a:schemeClr val="tx1"/>
                </a:solidFill>
                <a:latin typeface="+mn-ea"/>
              </a:rPr>
              <a:t>アウトカム</a:t>
            </a:r>
            <a:r>
              <a:rPr lang="en-US" altLang="ja-JP" sz="1400" b="1">
                <a:solidFill>
                  <a:schemeClr val="tx1"/>
                </a:solidFill>
                <a:latin typeface="+mn-ea"/>
              </a:rPr>
              <a:t>)</a:t>
            </a:r>
          </a:p>
        </p:txBody>
      </p:sp>
      <p:sp>
        <p:nvSpPr>
          <p:cNvPr id="1745" name="正方形/長方形 12"/>
          <p:cNvSpPr/>
          <p:nvPr/>
        </p:nvSpPr>
        <p:spPr>
          <a:xfrm rot="10800000">
            <a:off x="2698487" y="705120"/>
            <a:ext cx="190174" cy="1585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n-ea"/>
            </a:endParaRPr>
          </a:p>
        </p:txBody>
      </p:sp>
      <p:sp>
        <p:nvSpPr>
          <p:cNvPr id="1746" name="正方形/長方形 13"/>
          <p:cNvSpPr/>
          <p:nvPr/>
        </p:nvSpPr>
        <p:spPr>
          <a:xfrm rot="10800000">
            <a:off x="2625403" y="746212"/>
            <a:ext cx="244806" cy="1761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bg1">
                    <a:lumMod val="50000"/>
                  </a:schemeClr>
                </a:solidFill>
                <a:latin typeface="+mn-ea"/>
              </a:rPr>
              <a:t>＝</a:t>
            </a:r>
          </a:p>
        </p:txBody>
      </p:sp>
      <p:sp>
        <p:nvSpPr>
          <p:cNvPr id="1747" name="正方形/長方形 14"/>
          <p:cNvSpPr/>
          <p:nvPr/>
        </p:nvSpPr>
        <p:spPr>
          <a:xfrm>
            <a:off x="2872942" y="705172"/>
            <a:ext cx="2102904" cy="231806"/>
          </a:xfrm>
          <a:prstGeom prst="rect">
            <a:avLst/>
          </a:prstGeom>
          <a:solidFill>
            <a:srgbClr val="FF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tx1"/>
                </a:solidFill>
                <a:latin typeface="+mn-ea"/>
              </a:rPr>
              <a:t>量の視点</a:t>
            </a:r>
            <a:r>
              <a:rPr lang="en-US" altLang="ja-JP" sz="1400" b="1">
                <a:solidFill>
                  <a:schemeClr val="tx1"/>
                </a:solidFill>
                <a:latin typeface="+mn-ea"/>
              </a:rPr>
              <a:t>(</a:t>
            </a:r>
            <a:r>
              <a:rPr lang="ja-JP" altLang="en-US" sz="1400" b="1">
                <a:solidFill>
                  <a:schemeClr val="tx1"/>
                </a:solidFill>
                <a:latin typeface="+mn-ea"/>
              </a:rPr>
              <a:t>ポートフォリオ</a:t>
            </a:r>
            <a:r>
              <a:rPr lang="en-US" altLang="ja-JP" sz="1400" b="1">
                <a:solidFill>
                  <a:schemeClr val="tx1"/>
                </a:solidFill>
                <a:latin typeface="+mn-ea"/>
              </a:rPr>
              <a:t>)</a:t>
            </a:r>
          </a:p>
        </p:txBody>
      </p:sp>
      <p:cxnSp>
        <p:nvCxnSpPr>
          <p:cNvPr id="1748" name="直線コネクタ 15"/>
          <p:cNvCxnSpPr>
            <a:cxnSpLocks/>
          </p:cNvCxnSpPr>
          <p:nvPr/>
        </p:nvCxnSpPr>
        <p:spPr>
          <a:xfrm>
            <a:off x="5093066" y="903620"/>
            <a:ext cx="0" cy="5648651"/>
          </a:xfrm>
          <a:prstGeom prst="line">
            <a:avLst/>
          </a:prstGeom>
          <a:ln w="1270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1749" name="正方形/長方形 16"/>
          <p:cNvSpPr/>
          <p:nvPr/>
        </p:nvSpPr>
        <p:spPr>
          <a:xfrm rot="10800000">
            <a:off x="5054113" y="733621"/>
            <a:ext cx="160328" cy="129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n-ea"/>
            </a:endParaRPr>
          </a:p>
        </p:txBody>
      </p:sp>
      <p:sp>
        <p:nvSpPr>
          <p:cNvPr id="1750" name="正方形/長方形 17"/>
          <p:cNvSpPr/>
          <p:nvPr/>
        </p:nvSpPr>
        <p:spPr>
          <a:xfrm rot="10800000">
            <a:off x="4995539" y="791524"/>
            <a:ext cx="206386" cy="107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a:solidFill>
                  <a:schemeClr val="bg1">
                    <a:lumMod val="50000"/>
                  </a:schemeClr>
                </a:solidFill>
                <a:latin typeface="+mn-ea"/>
              </a:rPr>
              <a:t>×</a:t>
            </a:r>
            <a:endParaRPr kumimoji="1" lang="ja-JP" altLang="en-US" sz="2400" b="1">
              <a:solidFill>
                <a:schemeClr val="bg1">
                  <a:lumMod val="50000"/>
                </a:schemeClr>
              </a:solidFill>
              <a:latin typeface="+mn-ea"/>
            </a:endParaRPr>
          </a:p>
        </p:txBody>
      </p:sp>
      <p:sp>
        <p:nvSpPr>
          <p:cNvPr id="1751" name="正方形/長方形 18"/>
          <p:cNvSpPr/>
          <p:nvPr/>
        </p:nvSpPr>
        <p:spPr>
          <a:xfrm>
            <a:off x="7429075" y="3889267"/>
            <a:ext cx="2105211" cy="2748070"/>
          </a:xfrm>
          <a:prstGeom prst="rect">
            <a:avLst/>
          </a:prstGeom>
          <a:noFill/>
          <a:ln w="127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tIns="18000" bIns="18000" rtlCol="0" anchor="ctr"/>
          <a:lstStyle/>
          <a:p>
            <a:pPr algn="ctr"/>
            <a:endParaRPr kumimoji="1" lang="ja-JP" altLang="en-US" sz="2000">
              <a:solidFill>
                <a:schemeClr val="bg1"/>
              </a:solidFill>
              <a:latin typeface="+mn-ea"/>
            </a:endParaRPr>
          </a:p>
        </p:txBody>
      </p:sp>
      <p:sp>
        <p:nvSpPr>
          <p:cNvPr id="1752" name="フローチャート: 端子 477"/>
          <p:cNvSpPr/>
          <p:nvPr/>
        </p:nvSpPr>
        <p:spPr>
          <a:xfrm>
            <a:off x="7521711" y="3784388"/>
            <a:ext cx="1498633" cy="253972"/>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1100" b="1">
                <a:solidFill>
                  <a:schemeClr val="bg1"/>
                </a:solidFill>
                <a:latin typeface="+mn-ea"/>
              </a:rPr>
              <a:t>  人材の成長・活躍</a:t>
            </a:r>
          </a:p>
        </p:txBody>
      </p:sp>
      <p:sp>
        <p:nvSpPr>
          <p:cNvPr id="1753" name="楕円 20"/>
          <p:cNvSpPr/>
          <p:nvPr/>
        </p:nvSpPr>
        <p:spPr>
          <a:xfrm>
            <a:off x="7549351" y="3809775"/>
            <a:ext cx="180000" cy="180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kern="0">
                <a:latin typeface="+mn-ea"/>
              </a:rPr>
              <a:t>4</a:t>
            </a:r>
            <a:endParaRPr kumimoji="0" lang="ja-JP" altLang="en-US" sz="1200" b="1" i="0" u="none" strike="noStrike" kern="0" cap="none" spc="0" normalizeH="0" baseline="0" noProof="0">
              <a:ln>
                <a:noFill/>
              </a:ln>
              <a:effectLst/>
              <a:uLnTx/>
              <a:uFillTx/>
              <a:latin typeface="+mn-ea"/>
              <a:cs typeface="+mn-cs"/>
            </a:endParaRPr>
          </a:p>
        </p:txBody>
      </p:sp>
      <p:sp>
        <p:nvSpPr>
          <p:cNvPr id="1754" name="四角形: 角を丸くする 21"/>
          <p:cNvSpPr/>
          <p:nvPr/>
        </p:nvSpPr>
        <p:spPr>
          <a:xfrm>
            <a:off x="7468562" y="4064816"/>
            <a:ext cx="2024048" cy="1497928"/>
          </a:xfrm>
          <a:prstGeom prst="roundRect">
            <a:avLst>
              <a:gd name="adj" fmla="val 3838"/>
            </a:avLst>
          </a:prstGeom>
          <a:solidFill>
            <a:srgbClr val="FF8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1000" b="1">
                <a:solidFill>
                  <a:sysClr val="windowText" lastClr="000000"/>
                </a:solidFill>
                <a:latin typeface="+mn-ea"/>
              </a:rPr>
              <a:t>教育投資</a:t>
            </a:r>
          </a:p>
        </p:txBody>
      </p:sp>
      <p:sp>
        <p:nvSpPr>
          <p:cNvPr id="1755" name="正方形/長方形 254"/>
          <p:cNvSpPr/>
          <p:nvPr/>
        </p:nvSpPr>
        <p:spPr>
          <a:xfrm>
            <a:off x="7519669" y="4266898"/>
            <a:ext cx="1910112" cy="530229"/>
          </a:xfrm>
          <a:prstGeom prst="roundRect">
            <a:avLst>
              <a:gd name="adj" fmla="val 20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総量</a:t>
            </a:r>
          </a:p>
        </p:txBody>
      </p:sp>
      <p:sp>
        <p:nvSpPr>
          <p:cNvPr id="1756" name="四角形: 角を丸くする 23"/>
          <p:cNvSpPr/>
          <p:nvPr/>
        </p:nvSpPr>
        <p:spPr>
          <a:xfrm>
            <a:off x="7582689" y="4441481"/>
            <a:ext cx="1759477" cy="132710"/>
          </a:xfrm>
          <a:prstGeom prst="round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教育投資総額</a:t>
            </a:r>
          </a:p>
        </p:txBody>
      </p:sp>
      <p:sp>
        <p:nvSpPr>
          <p:cNvPr id="1757" name="四角形: 角を丸くする 24"/>
          <p:cNvSpPr/>
          <p:nvPr/>
        </p:nvSpPr>
        <p:spPr>
          <a:xfrm>
            <a:off x="7582689" y="4616667"/>
            <a:ext cx="1759477" cy="132710"/>
          </a:xfrm>
          <a:prstGeom prst="round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dirty="0">
                <a:solidFill>
                  <a:schemeClr val="bg1"/>
                </a:solidFill>
                <a:effectLst>
                  <a:outerShdw blurRad="38100" dist="38100" dir="2700000" algn="tl">
                    <a:srgbClr val="000000">
                      <a:alpha val="43137"/>
                    </a:srgbClr>
                  </a:outerShdw>
                </a:effectLst>
                <a:latin typeface="+mn-ea"/>
              </a:rPr>
              <a:t>1</a:t>
            </a:r>
            <a:r>
              <a:rPr lang="ja-JP" altLang="en-US" sz="900" b="1" dirty="0">
                <a:solidFill>
                  <a:schemeClr val="bg1"/>
                </a:solidFill>
                <a:effectLst>
                  <a:outerShdw blurRad="38100" dist="38100" dir="2700000" algn="tl">
                    <a:srgbClr val="000000">
                      <a:alpha val="43137"/>
                    </a:srgbClr>
                  </a:outerShdw>
                </a:effectLst>
                <a:latin typeface="+mn-ea"/>
              </a:rPr>
              <a:t>人当たりの教育投資額</a:t>
            </a:r>
          </a:p>
        </p:txBody>
      </p:sp>
      <p:sp>
        <p:nvSpPr>
          <p:cNvPr id="1758" name="正方形/長方形 254"/>
          <p:cNvSpPr/>
          <p:nvPr/>
        </p:nvSpPr>
        <p:spPr>
          <a:xfrm>
            <a:off x="7519669" y="4826157"/>
            <a:ext cx="1910112" cy="326492"/>
          </a:xfrm>
          <a:prstGeom prst="roundRect">
            <a:avLst>
              <a:gd name="adj" fmla="val 20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リスキリング</a:t>
            </a:r>
          </a:p>
        </p:txBody>
      </p:sp>
      <p:sp>
        <p:nvSpPr>
          <p:cNvPr id="1759" name="四角形: 角を丸くする 26"/>
          <p:cNvSpPr/>
          <p:nvPr/>
        </p:nvSpPr>
        <p:spPr>
          <a:xfrm>
            <a:off x="7582689" y="4997421"/>
            <a:ext cx="1759477" cy="130732"/>
          </a:xfrm>
          <a:prstGeom prst="round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リスキル関連教育投資額</a:t>
            </a:r>
          </a:p>
        </p:txBody>
      </p:sp>
      <p:sp>
        <p:nvSpPr>
          <p:cNvPr id="1760" name="正方形/長方形 254"/>
          <p:cNvSpPr/>
          <p:nvPr/>
        </p:nvSpPr>
        <p:spPr>
          <a:xfrm>
            <a:off x="7519669" y="5188461"/>
            <a:ext cx="1910112" cy="345644"/>
          </a:xfrm>
          <a:prstGeom prst="roundRect">
            <a:avLst>
              <a:gd name="adj" fmla="val 482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満足度</a:t>
            </a:r>
          </a:p>
        </p:txBody>
      </p:sp>
      <p:sp>
        <p:nvSpPr>
          <p:cNvPr id="1761" name="四角形: 角を丸くする 30"/>
          <p:cNvSpPr/>
          <p:nvPr/>
        </p:nvSpPr>
        <p:spPr>
          <a:xfrm>
            <a:off x="7582689" y="5364177"/>
            <a:ext cx="1759477" cy="130733"/>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a:solidFill>
                  <a:schemeClr val="bg1"/>
                </a:solidFill>
                <a:effectLst>
                  <a:outerShdw blurRad="38100" dist="38100" dir="2700000" algn="tl">
                    <a:srgbClr val="000000">
                      <a:alpha val="43137"/>
                    </a:srgbClr>
                  </a:outerShdw>
                </a:effectLst>
                <a:latin typeface="+mn-ea"/>
              </a:rPr>
              <a:t>ES(</a:t>
            </a:r>
            <a:r>
              <a:rPr lang="ja-JP" altLang="en-US" sz="900" b="1">
                <a:solidFill>
                  <a:schemeClr val="bg1"/>
                </a:solidFill>
                <a:effectLst>
                  <a:outerShdw blurRad="38100" dist="38100" dir="2700000" algn="tl">
                    <a:srgbClr val="000000">
                      <a:alpha val="43137"/>
                    </a:srgbClr>
                  </a:outerShdw>
                </a:effectLst>
                <a:latin typeface="+mn-ea"/>
              </a:rPr>
              <a:t>人材育成</a:t>
            </a:r>
            <a:r>
              <a:rPr lang="en-US" altLang="ja-JP" sz="900" b="1">
                <a:solidFill>
                  <a:schemeClr val="bg1"/>
                </a:solidFill>
                <a:effectLst>
                  <a:outerShdw blurRad="38100" dist="38100" dir="2700000" algn="tl">
                    <a:srgbClr val="000000">
                      <a:alpha val="43137"/>
                    </a:srgbClr>
                  </a:outerShdw>
                </a:effectLst>
                <a:latin typeface="+mn-ea"/>
              </a:rPr>
              <a:t>)</a:t>
            </a:r>
            <a:endParaRPr lang="ja-JP" altLang="en-US" sz="900" b="1">
              <a:solidFill>
                <a:schemeClr val="bg1"/>
              </a:solidFill>
              <a:effectLst>
                <a:outerShdw blurRad="38100" dist="38100" dir="2700000" algn="tl">
                  <a:srgbClr val="000000">
                    <a:alpha val="43137"/>
                  </a:srgbClr>
                </a:outerShdw>
              </a:effectLst>
              <a:latin typeface="+mn-ea"/>
            </a:endParaRPr>
          </a:p>
        </p:txBody>
      </p:sp>
      <p:sp>
        <p:nvSpPr>
          <p:cNvPr id="1762" name="四角形: 角を丸くする 33"/>
          <p:cNvSpPr/>
          <p:nvPr/>
        </p:nvSpPr>
        <p:spPr>
          <a:xfrm>
            <a:off x="7468562" y="5597361"/>
            <a:ext cx="2024048" cy="995327"/>
          </a:xfrm>
          <a:prstGeom prst="roundRect">
            <a:avLst>
              <a:gd name="adj" fmla="val 3838"/>
            </a:avLst>
          </a:prstGeom>
          <a:solidFill>
            <a:srgbClr val="FF8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1000" b="1">
                <a:solidFill>
                  <a:sysClr val="windowText" lastClr="000000"/>
                </a:solidFill>
                <a:latin typeface="+mn-ea"/>
              </a:rPr>
              <a:t>実践機会</a:t>
            </a:r>
          </a:p>
        </p:txBody>
      </p:sp>
      <p:sp>
        <p:nvSpPr>
          <p:cNvPr id="1763" name="正方形/長方形 254"/>
          <p:cNvSpPr/>
          <p:nvPr/>
        </p:nvSpPr>
        <p:spPr>
          <a:xfrm>
            <a:off x="7519669" y="5804702"/>
            <a:ext cx="1910112" cy="349030"/>
          </a:xfrm>
          <a:prstGeom prst="roundRect">
            <a:avLst>
              <a:gd name="adj" fmla="val 47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900" b="1">
                <a:solidFill>
                  <a:sysClr val="windowText" lastClr="000000"/>
                </a:solidFill>
                <a:latin typeface="+mn-ea"/>
              </a:rPr>
              <a:t>機会の提供</a:t>
            </a:r>
            <a:endParaRPr kumimoji="1" lang="ja-JP" altLang="en-US" sz="900" b="1">
              <a:solidFill>
                <a:sysClr val="windowText" lastClr="000000"/>
              </a:solidFill>
              <a:latin typeface="+mn-ea"/>
            </a:endParaRPr>
          </a:p>
        </p:txBody>
      </p:sp>
      <p:sp>
        <p:nvSpPr>
          <p:cNvPr id="1764" name="四角形: 角を丸くする 39"/>
          <p:cNvSpPr/>
          <p:nvPr/>
        </p:nvSpPr>
        <p:spPr>
          <a:xfrm>
            <a:off x="7582689" y="5987768"/>
            <a:ext cx="1759477" cy="133882"/>
          </a:xfrm>
          <a:prstGeom prst="round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実践機会の提供に対する利用数</a:t>
            </a:r>
          </a:p>
        </p:txBody>
      </p:sp>
      <p:sp>
        <p:nvSpPr>
          <p:cNvPr id="1765" name="正方形/長方形 254"/>
          <p:cNvSpPr/>
          <p:nvPr/>
        </p:nvSpPr>
        <p:spPr>
          <a:xfrm>
            <a:off x="7519669" y="6180405"/>
            <a:ext cx="1910112" cy="349030"/>
          </a:xfrm>
          <a:prstGeom prst="roundRect">
            <a:avLst>
              <a:gd name="adj" fmla="val 47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満足度</a:t>
            </a:r>
          </a:p>
        </p:txBody>
      </p:sp>
      <p:sp>
        <p:nvSpPr>
          <p:cNvPr id="1766" name="四角形: 角を丸くする 54"/>
          <p:cNvSpPr/>
          <p:nvPr/>
        </p:nvSpPr>
        <p:spPr>
          <a:xfrm>
            <a:off x="7582689" y="6366373"/>
            <a:ext cx="1759477" cy="12171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a:solidFill>
                  <a:schemeClr val="bg1"/>
                </a:solidFill>
                <a:effectLst>
                  <a:outerShdw blurRad="38100" dist="38100" dir="2700000" algn="tl">
                    <a:srgbClr val="000000">
                      <a:alpha val="43137"/>
                    </a:srgbClr>
                  </a:outerShdw>
                </a:effectLst>
                <a:latin typeface="+mn-ea"/>
              </a:rPr>
              <a:t>ES(</a:t>
            </a:r>
            <a:r>
              <a:rPr lang="ja-JP" altLang="en-US" sz="900" b="1">
                <a:solidFill>
                  <a:schemeClr val="bg1"/>
                </a:solidFill>
                <a:effectLst>
                  <a:outerShdw blurRad="38100" dist="38100" dir="2700000" algn="tl">
                    <a:srgbClr val="000000">
                      <a:alpha val="43137"/>
                    </a:srgbClr>
                  </a:outerShdw>
                </a:effectLst>
                <a:latin typeface="+mn-ea"/>
              </a:rPr>
              <a:t>職務の満足度</a:t>
            </a:r>
            <a:r>
              <a:rPr lang="en-US" altLang="ja-JP" sz="900" b="1">
                <a:solidFill>
                  <a:schemeClr val="bg1"/>
                </a:solidFill>
                <a:effectLst>
                  <a:outerShdw blurRad="38100" dist="38100" dir="2700000" algn="tl">
                    <a:srgbClr val="000000">
                      <a:alpha val="43137"/>
                    </a:srgbClr>
                  </a:outerShdw>
                </a:effectLst>
                <a:latin typeface="+mn-ea"/>
              </a:rPr>
              <a:t>)</a:t>
            </a:r>
            <a:endParaRPr lang="ja-JP" altLang="en-US" sz="900" b="1">
              <a:solidFill>
                <a:schemeClr val="bg1"/>
              </a:solidFill>
              <a:effectLst>
                <a:outerShdw blurRad="38100" dist="38100" dir="2700000" algn="tl">
                  <a:srgbClr val="000000">
                    <a:alpha val="43137"/>
                  </a:srgbClr>
                </a:outerShdw>
              </a:effectLst>
              <a:latin typeface="+mn-ea"/>
            </a:endParaRPr>
          </a:p>
        </p:txBody>
      </p:sp>
      <p:sp>
        <p:nvSpPr>
          <p:cNvPr id="1767" name="正方形/長方形 257"/>
          <p:cNvSpPr/>
          <p:nvPr/>
        </p:nvSpPr>
        <p:spPr>
          <a:xfrm>
            <a:off x="2807593" y="5539992"/>
            <a:ext cx="2175489" cy="1039044"/>
          </a:xfrm>
          <a:prstGeom prst="roundRect">
            <a:avLst>
              <a:gd name="adj" fmla="val 3965"/>
            </a:avLst>
          </a:prstGeom>
          <a:solidFill>
            <a:srgbClr val="FFC4CD"/>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kumimoji="1" lang="ja-JP" altLang="en-US" sz="1000" b="1">
                <a:solidFill>
                  <a:sysClr val="windowText" lastClr="000000"/>
                </a:solidFill>
                <a:latin typeface="+mn-ea"/>
              </a:rPr>
              <a:t>ジョブ構成と人的資本の適合度</a:t>
            </a:r>
          </a:p>
        </p:txBody>
      </p:sp>
      <p:sp>
        <p:nvSpPr>
          <p:cNvPr id="1768" name="正方形/長方形 258"/>
          <p:cNvSpPr/>
          <p:nvPr/>
        </p:nvSpPr>
        <p:spPr>
          <a:xfrm>
            <a:off x="2851805" y="5854071"/>
            <a:ext cx="2091346" cy="648097"/>
          </a:xfrm>
          <a:prstGeom prst="roundRect">
            <a:avLst>
              <a:gd name="adj" fmla="val 693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kumimoji="1" lang="ja-JP" altLang="en-US" sz="900" b="1">
                <a:solidFill>
                  <a:sysClr val="windowText" lastClr="000000"/>
                </a:solidFill>
                <a:latin typeface="+mn-ea"/>
              </a:rPr>
              <a:t>人的資本の準備度</a:t>
            </a:r>
          </a:p>
        </p:txBody>
      </p:sp>
      <p:sp>
        <p:nvSpPr>
          <p:cNvPr id="1769" name="正方形/長方形 259"/>
          <p:cNvSpPr/>
          <p:nvPr/>
        </p:nvSpPr>
        <p:spPr>
          <a:xfrm>
            <a:off x="2898109" y="6120826"/>
            <a:ext cx="1988119" cy="332674"/>
          </a:xfrm>
          <a:prstGeom prst="round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後継者候補準備率</a:t>
            </a:r>
          </a:p>
        </p:txBody>
      </p:sp>
      <p:sp>
        <p:nvSpPr>
          <p:cNvPr id="1770" name="四角形: 角を丸くする 58"/>
          <p:cNvSpPr/>
          <p:nvPr/>
        </p:nvSpPr>
        <p:spPr>
          <a:xfrm>
            <a:off x="2807593" y="1579153"/>
            <a:ext cx="2175489" cy="3761565"/>
          </a:xfrm>
          <a:prstGeom prst="roundRect">
            <a:avLst>
              <a:gd name="adj" fmla="val 1959"/>
            </a:avLst>
          </a:prstGeom>
          <a:solidFill>
            <a:srgbClr val="FFC4CD"/>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lang="ja-JP" altLang="en-US" sz="1000" b="1">
                <a:solidFill>
                  <a:sysClr val="windowText" lastClr="000000"/>
                </a:solidFill>
                <a:latin typeface="+mn-ea"/>
              </a:rPr>
              <a:t>投下人的資本</a:t>
            </a:r>
            <a:endParaRPr kumimoji="1" lang="ja-JP" altLang="en-US" sz="1000" b="1">
              <a:solidFill>
                <a:sysClr val="windowText" lastClr="000000"/>
              </a:solidFill>
              <a:latin typeface="+mn-ea"/>
            </a:endParaRPr>
          </a:p>
        </p:txBody>
      </p:sp>
      <p:sp>
        <p:nvSpPr>
          <p:cNvPr id="1771" name="正方形/長方形 254"/>
          <p:cNvSpPr/>
          <p:nvPr/>
        </p:nvSpPr>
        <p:spPr>
          <a:xfrm>
            <a:off x="2851805" y="1872507"/>
            <a:ext cx="2091346" cy="1038605"/>
          </a:xfrm>
          <a:prstGeom prst="roundRect">
            <a:avLst>
              <a:gd name="adj" fmla="val 34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lang="ja-JP" altLang="en-US" sz="900" b="1">
                <a:solidFill>
                  <a:sysClr val="windowText" lastClr="000000"/>
                </a:solidFill>
                <a:latin typeface="+mn-ea"/>
              </a:rPr>
              <a:t>人的資本の総量</a:t>
            </a:r>
            <a:endParaRPr kumimoji="1" lang="ja-JP" altLang="en-US" sz="900" b="1">
              <a:solidFill>
                <a:sysClr val="windowText" lastClr="000000"/>
              </a:solidFill>
              <a:latin typeface="+mn-ea"/>
            </a:endParaRPr>
          </a:p>
        </p:txBody>
      </p:sp>
      <p:sp>
        <p:nvSpPr>
          <p:cNvPr id="1772" name="正方形/長方形 266"/>
          <p:cNvSpPr/>
          <p:nvPr/>
        </p:nvSpPr>
        <p:spPr>
          <a:xfrm>
            <a:off x="2893161" y="2143268"/>
            <a:ext cx="1988119" cy="3038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総従業員数</a:t>
            </a:r>
          </a:p>
        </p:txBody>
      </p:sp>
      <p:sp>
        <p:nvSpPr>
          <p:cNvPr id="1773" name="正方形/長方形 267"/>
          <p:cNvSpPr/>
          <p:nvPr/>
        </p:nvSpPr>
        <p:spPr>
          <a:xfrm>
            <a:off x="2893161" y="2543740"/>
            <a:ext cx="1988119" cy="3038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総額人件費</a:t>
            </a:r>
          </a:p>
        </p:txBody>
      </p:sp>
      <p:sp>
        <p:nvSpPr>
          <p:cNvPr id="1774" name="四角形: 角を丸くする 62"/>
          <p:cNvSpPr/>
          <p:nvPr/>
        </p:nvSpPr>
        <p:spPr>
          <a:xfrm>
            <a:off x="2851805" y="2998587"/>
            <a:ext cx="2091346" cy="2250012"/>
          </a:xfrm>
          <a:prstGeom prst="roundRect">
            <a:avLst>
              <a:gd name="adj" fmla="val 31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lang="ja-JP" altLang="en-US" sz="900" b="1">
                <a:solidFill>
                  <a:sysClr val="windowText" lastClr="000000"/>
                </a:solidFill>
                <a:latin typeface="+mn-ea"/>
              </a:rPr>
              <a:t>人的資本の構成</a:t>
            </a:r>
            <a:endParaRPr kumimoji="1" lang="ja-JP" altLang="en-US" sz="900" b="1">
              <a:solidFill>
                <a:sysClr val="windowText" lastClr="000000"/>
              </a:solidFill>
              <a:latin typeface="+mn-ea"/>
            </a:endParaRPr>
          </a:p>
        </p:txBody>
      </p:sp>
      <p:sp>
        <p:nvSpPr>
          <p:cNvPr id="1775" name="四角形: 角を丸くする 63"/>
          <p:cNvSpPr/>
          <p:nvPr/>
        </p:nvSpPr>
        <p:spPr>
          <a:xfrm>
            <a:off x="2893161" y="3289978"/>
            <a:ext cx="1988119" cy="3038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年齢別ポートフォリオ</a:t>
            </a:r>
          </a:p>
        </p:txBody>
      </p:sp>
      <p:sp>
        <p:nvSpPr>
          <p:cNvPr id="1776" name="四角形: 角を丸くする 64"/>
          <p:cNvSpPr/>
          <p:nvPr/>
        </p:nvSpPr>
        <p:spPr>
          <a:xfrm>
            <a:off x="2893161" y="3684305"/>
            <a:ext cx="1988119" cy="3038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男女別ポートフォリオ</a:t>
            </a:r>
          </a:p>
        </p:txBody>
      </p:sp>
      <p:sp>
        <p:nvSpPr>
          <p:cNvPr id="1777" name="四角形: 角を丸くする 65"/>
          <p:cNvSpPr/>
          <p:nvPr/>
        </p:nvSpPr>
        <p:spPr>
          <a:xfrm>
            <a:off x="2893161" y="4078632"/>
            <a:ext cx="1988119" cy="3038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職種別ポートフォリオ</a:t>
            </a:r>
          </a:p>
        </p:txBody>
      </p:sp>
      <p:sp>
        <p:nvSpPr>
          <p:cNvPr id="1778" name="四角形: 角を丸くする 66"/>
          <p:cNvSpPr/>
          <p:nvPr/>
        </p:nvSpPr>
        <p:spPr>
          <a:xfrm>
            <a:off x="2893161" y="4472958"/>
            <a:ext cx="1988119" cy="3038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プロフェッショナル人材数</a:t>
            </a:r>
          </a:p>
        </p:txBody>
      </p:sp>
      <p:sp>
        <p:nvSpPr>
          <p:cNvPr id="1779" name="四角形: 角を丸くする 67"/>
          <p:cNvSpPr/>
          <p:nvPr/>
        </p:nvSpPr>
        <p:spPr>
          <a:xfrm>
            <a:off x="2893161" y="4867284"/>
            <a:ext cx="1988119" cy="3038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日本・外国籍別人材ポートフォリオ</a:t>
            </a:r>
          </a:p>
        </p:txBody>
      </p:sp>
      <p:sp>
        <p:nvSpPr>
          <p:cNvPr id="1780" name="正方形/長方形 236"/>
          <p:cNvSpPr/>
          <p:nvPr/>
        </p:nvSpPr>
        <p:spPr>
          <a:xfrm>
            <a:off x="395360" y="5302841"/>
            <a:ext cx="2230043" cy="1268149"/>
          </a:xfrm>
          <a:prstGeom prst="roundRect">
            <a:avLst>
              <a:gd name="adj" fmla="val 2694"/>
            </a:avLst>
          </a:prstGeom>
          <a:solidFill>
            <a:srgbClr val="FF4E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kumimoji="1" lang="ja-JP" altLang="en-US" sz="1000" b="1">
                <a:solidFill>
                  <a:sysClr val="windowText" lastClr="000000"/>
                </a:solidFill>
                <a:latin typeface="+mn-ea"/>
              </a:rPr>
              <a:t>投資効率</a:t>
            </a:r>
          </a:p>
        </p:txBody>
      </p:sp>
      <p:sp>
        <p:nvSpPr>
          <p:cNvPr id="1781" name="四角形: 角を丸くする 69"/>
          <p:cNvSpPr/>
          <p:nvPr/>
        </p:nvSpPr>
        <p:spPr>
          <a:xfrm>
            <a:off x="443375" y="5640600"/>
            <a:ext cx="2124982" cy="873998"/>
          </a:xfrm>
          <a:prstGeom prst="roundRect">
            <a:avLst>
              <a:gd name="adj" fmla="val 589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r>
              <a:rPr lang="ja-JP" altLang="en-US" sz="900" b="1">
                <a:solidFill>
                  <a:sysClr val="windowText" lastClr="000000"/>
                </a:solidFill>
                <a:latin typeface="+mn-ea"/>
              </a:rPr>
              <a:t>投下人件費に対するリターン</a:t>
            </a:r>
            <a:endParaRPr kumimoji="1" lang="ja-JP" altLang="en-US" sz="900" b="1">
              <a:solidFill>
                <a:sysClr val="windowText" lastClr="000000"/>
              </a:solidFill>
              <a:latin typeface="+mn-ea"/>
            </a:endParaRPr>
          </a:p>
        </p:txBody>
      </p:sp>
      <p:sp>
        <p:nvSpPr>
          <p:cNvPr id="1782" name="四角形: 角を丸くする 70"/>
          <p:cNvSpPr/>
          <p:nvPr/>
        </p:nvSpPr>
        <p:spPr>
          <a:xfrm>
            <a:off x="504891" y="5933191"/>
            <a:ext cx="1988119" cy="515421"/>
          </a:xfrm>
          <a:prstGeom prst="roundRect">
            <a:avLst>
              <a:gd name="adj" fmla="val 854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ts val="0"/>
              </a:spcBef>
              <a:spcAft>
                <a:spcPts val="0"/>
              </a:spcAft>
            </a:pPr>
            <a:r>
              <a:rPr lang="ja-JP" altLang="ja-JP" sz="900" b="1">
                <a:solidFill>
                  <a:schemeClr val="bg1"/>
                </a:solidFill>
                <a:effectLst>
                  <a:outerShdw blurRad="38100" dist="38100" dir="2700000" algn="tl">
                    <a:srgbClr val="000000">
                      <a:alpha val="43137"/>
                    </a:srgbClr>
                  </a:outerShdw>
                </a:effectLst>
                <a:latin typeface="+mn-ea"/>
              </a:rPr>
              <a:t>人的資本</a:t>
            </a:r>
            <a:r>
              <a:rPr lang="en-US" altLang="ja-JP" sz="900" b="1">
                <a:solidFill>
                  <a:schemeClr val="bg1"/>
                </a:solidFill>
                <a:effectLst>
                  <a:outerShdw blurRad="38100" dist="38100" dir="2700000" algn="tl">
                    <a:srgbClr val="000000">
                      <a:alpha val="43137"/>
                    </a:srgbClr>
                  </a:outerShdw>
                </a:effectLst>
                <a:latin typeface="+mn-ea"/>
              </a:rPr>
              <a:t>RoI</a:t>
            </a:r>
          </a:p>
        </p:txBody>
      </p:sp>
      <p:sp>
        <p:nvSpPr>
          <p:cNvPr id="1783" name="四角形: 角を丸くする 71"/>
          <p:cNvSpPr/>
          <p:nvPr/>
        </p:nvSpPr>
        <p:spPr>
          <a:xfrm>
            <a:off x="395360" y="1573683"/>
            <a:ext cx="2230043" cy="1285278"/>
          </a:xfrm>
          <a:prstGeom prst="roundRect">
            <a:avLst>
              <a:gd name="adj" fmla="val 4319"/>
            </a:avLst>
          </a:prstGeom>
          <a:solidFill>
            <a:srgbClr val="FF4E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kumimoji="1" lang="ja-JP" altLang="en-US" sz="1000" b="1">
                <a:solidFill>
                  <a:sysClr val="windowText" lastClr="000000"/>
                </a:solidFill>
                <a:latin typeface="+mn-ea"/>
              </a:rPr>
              <a:t>従業員エンゲージメント</a:t>
            </a:r>
          </a:p>
        </p:txBody>
      </p:sp>
      <p:sp>
        <p:nvSpPr>
          <p:cNvPr id="1784" name="四角形: 角を丸くする 72"/>
          <p:cNvSpPr/>
          <p:nvPr/>
        </p:nvSpPr>
        <p:spPr>
          <a:xfrm>
            <a:off x="443375" y="1902562"/>
            <a:ext cx="2124982" cy="871382"/>
          </a:xfrm>
          <a:prstGeom prst="roundRect">
            <a:avLst>
              <a:gd name="adj" fmla="val 521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kumimoji="1" lang="ja-JP" altLang="en-US" sz="900" b="1">
                <a:solidFill>
                  <a:sysClr val="windowText" lastClr="000000"/>
                </a:solidFill>
                <a:latin typeface="+mn-ea"/>
              </a:rPr>
              <a:t>総合スコアの向上</a:t>
            </a:r>
          </a:p>
        </p:txBody>
      </p:sp>
      <p:sp>
        <p:nvSpPr>
          <p:cNvPr id="1785" name="四角形: 角を丸くする 73"/>
          <p:cNvSpPr/>
          <p:nvPr/>
        </p:nvSpPr>
        <p:spPr>
          <a:xfrm>
            <a:off x="504891" y="2182198"/>
            <a:ext cx="1988119" cy="513876"/>
          </a:xfrm>
          <a:prstGeom prst="roundRect">
            <a:avLst>
              <a:gd name="adj" fmla="val 761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ja-JP" sz="900" b="1">
                <a:solidFill>
                  <a:schemeClr val="bg1"/>
                </a:solidFill>
                <a:effectLst>
                  <a:outerShdw blurRad="38100" dist="38100" dir="2700000" algn="tl">
                    <a:srgbClr val="000000">
                      <a:alpha val="43137"/>
                    </a:srgbClr>
                  </a:outerShdw>
                </a:effectLst>
                <a:latin typeface="+mn-ea"/>
              </a:rPr>
              <a:t>ES</a:t>
            </a:r>
            <a:br>
              <a:rPr lang="en-US" altLang="ja-JP" sz="900" b="1">
                <a:solidFill>
                  <a:schemeClr val="bg1"/>
                </a:solidFill>
                <a:effectLst>
                  <a:outerShdw blurRad="38100" dist="38100" dir="2700000" algn="tl">
                    <a:srgbClr val="000000">
                      <a:alpha val="43137"/>
                    </a:srgbClr>
                  </a:outerShdw>
                </a:effectLst>
                <a:latin typeface="+mn-ea"/>
              </a:rPr>
            </a:br>
            <a:r>
              <a:rPr kumimoji="1" lang="ja-JP" altLang="en-US" sz="900" b="1">
                <a:solidFill>
                  <a:schemeClr val="bg1"/>
                </a:solidFill>
                <a:effectLst>
                  <a:outerShdw blurRad="38100" dist="38100" dir="2700000" algn="tl">
                    <a:srgbClr val="000000">
                      <a:alpha val="43137"/>
                    </a:srgbClr>
                  </a:outerShdw>
                </a:effectLst>
                <a:latin typeface="+mn-ea"/>
              </a:rPr>
              <a:t>（総合スコア）</a:t>
            </a:r>
          </a:p>
        </p:txBody>
      </p:sp>
      <p:sp>
        <p:nvSpPr>
          <p:cNvPr id="1786" name="四角形: 角を丸くする 74"/>
          <p:cNvSpPr/>
          <p:nvPr/>
        </p:nvSpPr>
        <p:spPr>
          <a:xfrm>
            <a:off x="395360" y="2990682"/>
            <a:ext cx="2230043" cy="2180494"/>
          </a:xfrm>
          <a:prstGeom prst="roundRect">
            <a:avLst>
              <a:gd name="adj" fmla="val 2098"/>
            </a:avLst>
          </a:prstGeom>
          <a:solidFill>
            <a:srgbClr val="FF4E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lang="ja-JP" altLang="en-US" sz="1000" b="1">
                <a:solidFill>
                  <a:sysClr val="windowText" lastClr="000000"/>
                </a:solidFill>
                <a:latin typeface="+mn-ea"/>
              </a:rPr>
              <a:t>生産性</a:t>
            </a:r>
            <a:endParaRPr kumimoji="1" lang="ja-JP" altLang="en-US" sz="1000" b="1">
              <a:solidFill>
                <a:sysClr val="windowText" lastClr="000000"/>
              </a:solidFill>
              <a:latin typeface="+mn-ea"/>
            </a:endParaRPr>
          </a:p>
        </p:txBody>
      </p:sp>
      <p:sp>
        <p:nvSpPr>
          <p:cNvPr id="1787" name="四角形: 角を丸くする 75"/>
          <p:cNvSpPr/>
          <p:nvPr/>
        </p:nvSpPr>
        <p:spPr>
          <a:xfrm>
            <a:off x="443375" y="3291203"/>
            <a:ext cx="2124982" cy="869985"/>
          </a:xfrm>
          <a:prstGeom prst="roundRect">
            <a:avLst>
              <a:gd name="adj" fmla="val 58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lang="ja-JP" altLang="en-US" sz="900" b="1">
                <a:solidFill>
                  <a:sysClr val="windowText" lastClr="000000"/>
                </a:solidFill>
                <a:latin typeface="+mn-ea"/>
              </a:rPr>
              <a:t>付加価値の向上</a:t>
            </a:r>
            <a:endParaRPr kumimoji="1" lang="ja-JP" altLang="en-US" sz="900" b="1">
              <a:solidFill>
                <a:sysClr val="windowText" lastClr="000000"/>
              </a:solidFill>
              <a:latin typeface="+mn-ea"/>
            </a:endParaRPr>
          </a:p>
        </p:txBody>
      </p:sp>
      <p:sp>
        <p:nvSpPr>
          <p:cNvPr id="1788" name="四角形: 角を丸くする 76"/>
          <p:cNvSpPr/>
          <p:nvPr/>
        </p:nvSpPr>
        <p:spPr>
          <a:xfrm>
            <a:off x="504891" y="3585908"/>
            <a:ext cx="1988119" cy="512574"/>
          </a:xfrm>
          <a:prstGeom prst="roundRect">
            <a:avLst>
              <a:gd name="adj" fmla="val 668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労働生産性</a:t>
            </a:r>
          </a:p>
        </p:txBody>
      </p:sp>
      <p:sp>
        <p:nvSpPr>
          <p:cNvPr id="1789" name="四角形: 角を丸くする 77"/>
          <p:cNvSpPr/>
          <p:nvPr/>
        </p:nvSpPr>
        <p:spPr>
          <a:xfrm>
            <a:off x="443375" y="4233394"/>
            <a:ext cx="2124982" cy="869985"/>
          </a:xfrm>
          <a:prstGeom prst="roundRect">
            <a:avLst>
              <a:gd name="adj" fmla="val 58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kumimoji="1" lang="ja-JP" altLang="en-US" sz="900" b="1">
                <a:solidFill>
                  <a:sysClr val="windowText" lastClr="000000"/>
                </a:solidFill>
                <a:latin typeface="+mn-ea"/>
              </a:rPr>
              <a:t>業績の向上</a:t>
            </a:r>
          </a:p>
        </p:txBody>
      </p:sp>
      <p:sp>
        <p:nvSpPr>
          <p:cNvPr id="1790" name="四角形: 角を丸くする 78"/>
          <p:cNvSpPr/>
          <p:nvPr/>
        </p:nvSpPr>
        <p:spPr>
          <a:xfrm>
            <a:off x="504891" y="4521430"/>
            <a:ext cx="1988119" cy="512574"/>
          </a:xfrm>
          <a:prstGeom prst="roundRect">
            <a:avLst>
              <a:gd name="adj" fmla="val 1031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従業員</a:t>
            </a:r>
            <a:r>
              <a:rPr lang="en-US" altLang="ja-JP" sz="900" b="1" dirty="0">
                <a:solidFill>
                  <a:schemeClr val="bg1"/>
                </a:solidFill>
                <a:effectLst>
                  <a:outerShdw blurRad="38100" dist="38100" dir="2700000" algn="tl">
                    <a:srgbClr val="000000">
                      <a:alpha val="43137"/>
                    </a:srgbClr>
                  </a:outerShdw>
                </a:effectLst>
                <a:latin typeface="+mn-ea"/>
              </a:rPr>
              <a:t>1</a:t>
            </a:r>
            <a:r>
              <a:rPr lang="ja-JP" altLang="en-US" sz="900" b="1" dirty="0">
                <a:solidFill>
                  <a:schemeClr val="bg1"/>
                </a:solidFill>
                <a:effectLst>
                  <a:outerShdw blurRad="38100" dist="38100" dir="2700000" algn="tl">
                    <a:srgbClr val="000000">
                      <a:alpha val="43137"/>
                    </a:srgbClr>
                  </a:outerShdw>
                </a:effectLst>
                <a:latin typeface="+mn-ea"/>
              </a:rPr>
              <a:t>人当たりの収益</a:t>
            </a:r>
          </a:p>
        </p:txBody>
      </p:sp>
      <p:sp>
        <p:nvSpPr>
          <p:cNvPr id="1791" name="四角形: 角を丸くする 79"/>
          <p:cNvSpPr/>
          <p:nvPr/>
        </p:nvSpPr>
        <p:spPr>
          <a:xfrm>
            <a:off x="5224920" y="1404449"/>
            <a:ext cx="2105211" cy="2583667"/>
          </a:xfrm>
          <a:prstGeom prst="roundRect">
            <a:avLst>
              <a:gd name="adj" fmla="val 1959"/>
            </a:avLst>
          </a:prstGeom>
          <a:solidFill>
            <a:srgbClr val="FF8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en-US" altLang="ja-JP" sz="1000" b="1">
                <a:solidFill>
                  <a:sysClr val="windowText" lastClr="000000"/>
                </a:solidFill>
                <a:latin typeface="+mn-ea"/>
              </a:rPr>
              <a:t>Well Being</a:t>
            </a:r>
            <a:endParaRPr kumimoji="1" lang="ja-JP" altLang="en-US" sz="1000" b="1">
              <a:solidFill>
                <a:sysClr val="windowText" lastClr="000000"/>
              </a:solidFill>
              <a:latin typeface="+mn-ea"/>
            </a:endParaRPr>
          </a:p>
        </p:txBody>
      </p:sp>
      <p:sp>
        <p:nvSpPr>
          <p:cNvPr id="1792" name="正方形/長方形 254"/>
          <p:cNvSpPr/>
          <p:nvPr/>
        </p:nvSpPr>
        <p:spPr>
          <a:xfrm>
            <a:off x="5278610" y="1666327"/>
            <a:ext cx="2006632" cy="932576"/>
          </a:xfrm>
          <a:prstGeom prst="roundRect">
            <a:avLst>
              <a:gd name="adj" fmla="val 20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キャリア形成のしやすさ</a:t>
            </a:r>
          </a:p>
        </p:txBody>
      </p:sp>
      <p:sp>
        <p:nvSpPr>
          <p:cNvPr id="1793" name="四角形: 角を丸くする 81"/>
          <p:cNvSpPr/>
          <p:nvPr/>
        </p:nvSpPr>
        <p:spPr>
          <a:xfrm>
            <a:off x="5344815" y="1888250"/>
            <a:ext cx="1848385" cy="13373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雇用形態の転換数</a:t>
            </a:r>
          </a:p>
        </p:txBody>
      </p:sp>
      <p:sp>
        <p:nvSpPr>
          <p:cNvPr id="1794" name="四角形: 角を丸くする 82"/>
          <p:cNvSpPr/>
          <p:nvPr/>
        </p:nvSpPr>
        <p:spPr>
          <a:xfrm>
            <a:off x="5344815" y="2064763"/>
            <a:ext cx="1848385" cy="13373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正規雇用の中途採用比率</a:t>
            </a:r>
          </a:p>
        </p:txBody>
      </p:sp>
      <p:sp>
        <p:nvSpPr>
          <p:cNvPr id="1795" name="四角形: 角を丸くする 83"/>
          <p:cNvSpPr/>
          <p:nvPr/>
        </p:nvSpPr>
        <p:spPr>
          <a:xfrm>
            <a:off x="5344815" y="2241274"/>
            <a:ext cx="1848385" cy="13373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中途採用者の管理職への登用</a:t>
            </a:r>
          </a:p>
        </p:txBody>
      </p:sp>
      <p:sp>
        <p:nvSpPr>
          <p:cNvPr id="1796" name="四角形: 角を丸くする 84"/>
          <p:cNvSpPr/>
          <p:nvPr/>
        </p:nvSpPr>
        <p:spPr>
          <a:xfrm>
            <a:off x="5344815" y="2417788"/>
            <a:ext cx="1848385" cy="13373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内部継承率</a:t>
            </a:r>
          </a:p>
        </p:txBody>
      </p:sp>
      <p:sp>
        <p:nvSpPr>
          <p:cNvPr id="1797" name="正方形/長方形 254"/>
          <p:cNvSpPr/>
          <p:nvPr/>
        </p:nvSpPr>
        <p:spPr>
          <a:xfrm>
            <a:off x="5278610" y="2655903"/>
            <a:ext cx="2006632" cy="1277497"/>
          </a:xfrm>
          <a:prstGeom prst="roundRect">
            <a:avLst>
              <a:gd name="adj" fmla="val 171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en-US" altLang="ja-JP" sz="900" b="1">
                <a:solidFill>
                  <a:sysClr val="windowText" lastClr="000000"/>
                </a:solidFill>
                <a:latin typeface="+mn-ea"/>
              </a:rPr>
              <a:t>WLB</a:t>
            </a:r>
            <a:r>
              <a:rPr lang="ja-JP" altLang="en-US" sz="900" b="1">
                <a:solidFill>
                  <a:sysClr val="windowText" lastClr="000000"/>
                </a:solidFill>
                <a:latin typeface="+mn-ea"/>
              </a:rPr>
              <a:t>の充実レベル</a:t>
            </a:r>
            <a:endParaRPr kumimoji="1" lang="ja-JP" altLang="en-US" sz="900" b="1">
              <a:solidFill>
                <a:sysClr val="windowText" lastClr="000000"/>
              </a:solidFill>
              <a:latin typeface="+mn-ea"/>
            </a:endParaRPr>
          </a:p>
        </p:txBody>
      </p:sp>
      <p:sp>
        <p:nvSpPr>
          <p:cNvPr id="1798" name="四角形: 角を丸くする 86"/>
          <p:cNvSpPr/>
          <p:nvPr/>
        </p:nvSpPr>
        <p:spPr>
          <a:xfrm>
            <a:off x="5344815" y="2890267"/>
            <a:ext cx="1848385" cy="12847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平均残業時間</a:t>
            </a:r>
          </a:p>
        </p:txBody>
      </p:sp>
      <p:sp>
        <p:nvSpPr>
          <p:cNvPr id="1799" name="四角形: 角を丸くする 87"/>
          <p:cNvSpPr/>
          <p:nvPr/>
        </p:nvSpPr>
        <p:spPr>
          <a:xfrm>
            <a:off x="5344815" y="3060571"/>
            <a:ext cx="1848385" cy="12847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管理職</a:t>
            </a:r>
            <a:r>
              <a:rPr lang="en-US" altLang="ja-JP" sz="900" b="1" dirty="0">
                <a:solidFill>
                  <a:schemeClr val="bg1"/>
                </a:solidFill>
                <a:effectLst>
                  <a:outerShdw blurRad="38100" dist="38100" dir="2700000" algn="tl">
                    <a:srgbClr val="000000">
                      <a:alpha val="43137"/>
                    </a:srgbClr>
                  </a:outerShdw>
                </a:effectLst>
                <a:latin typeface="+mn-ea"/>
              </a:rPr>
              <a:t>1</a:t>
            </a:r>
            <a:r>
              <a:rPr lang="ja-JP" altLang="en-US" sz="900" b="1" dirty="0">
                <a:solidFill>
                  <a:schemeClr val="bg1"/>
                </a:solidFill>
                <a:effectLst>
                  <a:outerShdw blurRad="38100" dist="38100" dir="2700000" algn="tl">
                    <a:srgbClr val="000000">
                      <a:alpha val="43137"/>
                    </a:srgbClr>
                  </a:outerShdw>
                </a:effectLst>
                <a:latin typeface="+mn-ea"/>
              </a:rPr>
              <a:t>人当たりの部下数</a:t>
            </a:r>
          </a:p>
        </p:txBody>
      </p:sp>
      <p:sp>
        <p:nvSpPr>
          <p:cNvPr id="1800" name="四角形: 角を丸くする 88"/>
          <p:cNvSpPr/>
          <p:nvPr/>
        </p:nvSpPr>
        <p:spPr>
          <a:xfrm>
            <a:off x="5344815" y="3230875"/>
            <a:ext cx="1848385" cy="12847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男性の育児休業取得率</a:t>
            </a:r>
          </a:p>
        </p:txBody>
      </p:sp>
      <p:sp>
        <p:nvSpPr>
          <p:cNvPr id="1801" name="四角形: 角を丸くする 89"/>
          <p:cNvSpPr/>
          <p:nvPr/>
        </p:nvSpPr>
        <p:spPr>
          <a:xfrm>
            <a:off x="5344815" y="3401181"/>
            <a:ext cx="1848385" cy="12847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女性の育休復帰後就業継続率</a:t>
            </a:r>
          </a:p>
        </p:txBody>
      </p:sp>
      <p:sp>
        <p:nvSpPr>
          <p:cNvPr id="1802" name="四角形: 角を丸くする 90"/>
          <p:cNvSpPr/>
          <p:nvPr/>
        </p:nvSpPr>
        <p:spPr>
          <a:xfrm>
            <a:off x="5344815" y="3571486"/>
            <a:ext cx="1848385" cy="12847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有給休暇消化率</a:t>
            </a:r>
          </a:p>
        </p:txBody>
      </p:sp>
      <p:sp>
        <p:nvSpPr>
          <p:cNvPr id="1803" name="四角形: 角を丸くする 91"/>
          <p:cNvSpPr/>
          <p:nvPr/>
        </p:nvSpPr>
        <p:spPr>
          <a:xfrm>
            <a:off x="5344815" y="3741790"/>
            <a:ext cx="1848385" cy="12847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8000" rIns="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フレキシブルワーク制度の利用数</a:t>
            </a:r>
          </a:p>
        </p:txBody>
      </p:sp>
      <p:sp>
        <p:nvSpPr>
          <p:cNvPr id="1804" name="四角形: 角を丸くする 92"/>
          <p:cNvSpPr/>
          <p:nvPr/>
        </p:nvSpPr>
        <p:spPr>
          <a:xfrm>
            <a:off x="5225911" y="4055987"/>
            <a:ext cx="2105211" cy="2533078"/>
          </a:xfrm>
          <a:prstGeom prst="roundRect">
            <a:avLst>
              <a:gd name="adj" fmla="val 1959"/>
            </a:avLst>
          </a:prstGeom>
          <a:solidFill>
            <a:srgbClr val="FF8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en-US" altLang="ja-JP" sz="1000" b="1">
                <a:solidFill>
                  <a:sysClr val="windowText" lastClr="000000"/>
                </a:solidFill>
                <a:latin typeface="+mn-ea"/>
              </a:rPr>
              <a:t>DE</a:t>
            </a:r>
            <a:r>
              <a:rPr kumimoji="1" lang="ja-JP" altLang="en-US" sz="1000" b="1">
                <a:solidFill>
                  <a:sysClr val="windowText" lastClr="000000"/>
                </a:solidFill>
                <a:latin typeface="+mn-ea"/>
              </a:rPr>
              <a:t>＆</a:t>
            </a:r>
            <a:r>
              <a:rPr kumimoji="1" lang="en-US" altLang="ja-JP" sz="1000" b="1">
                <a:solidFill>
                  <a:sysClr val="windowText" lastClr="000000"/>
                </a:solidFill>
                <a:latin typeface="+mn-ea"/>
              </a:rPr>
              <a:t>I</a:t>
            </a:r>
            <a:endParaRPr kumimoji="1" lang="ja-JP" altLang="en-US" sz="1000" b="1">
              <a:solidFill>
                <a:sysClr val="windowText" lastClr="000000"/>
              </a:solidFill>
              <a:latin typeface="+mn-ea"/>
            </a:endParaRPr>
          </a:p>
        </p:txBody>
      </p:sp>
      <p:sp>
        <p:nvSpPr>
          <p:cNvPr id="1805" name="正方形/長方形 254"/>
          <p:cNvSpPr/>
          <p:nvPr/>
        </p:nvSpPr>
        <p:spPr>
          <a:xfrm>
            <a:off x="5272640" y="4266670"/>
            <a:ext cx="2006632" cy="718402"/>
          </a:xfrm>
          <a:prstGeom prst="roundRect">
            <a:avLst>
              <a:gd name="adj" fmla="val 34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900" b="1">
                <a:solidFill>
                  <a:sysClr val="windowText" lastClr="000000"/>
                </a:solidFill>
                <a:latin typeface="+mn-ea"/>
              </a:rPr>
              <a:t>女性の活躍レベル</a:t>
            </a:r>
            <a:endParaRPr kumimoji="1" lang="ja-JP" altLang="en-US" sz="900" b="1">
              <a:solidFill>
                <a:sysClr val="windowText" lastClr="000000"/>
              </a:solidFill>
              <a:latin typeface="+mn-ea"/>
            </a:endParaRPr>
          </a:p>
        </p:txBody>
      </p:sp>
      <p:sp>
        <p:nvSpPr>
          <p:cNvPr id="1806" name="四角形: 角を丸くする 94"/>
          <p:cNvSpPr/>
          <p:nvPr/>
        </p:nvSpPr>
        <p:spPr>
          <a:xfrm>
            <a:off x="5338845" y="4481562"/>
            <a:ext cx="1848385" cy="17761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女性管理職比率</a:t>
            </a:r>
            <a:r>
              <a:rPr lang="en-US" altLang="ja-JP" sz="900" b="1">
                <a:solidFill>
                  <a:schemeClr val="bg1"/>
                </a:solidFill>
                <a:effectLst>
                  <a:outerShdw blurRad="38100" dist="38100" dir="2700000" algn="tl">
                    <a:srgbClr val="000000">
                      <a:alpha val="43137"/>
                    </a:srgbClr>
                  </a:outerShdw>
                </a:effectLst>
                <a:latin typeface="+mn-ea"/>
              </a:rPr>
              <a:t>/</a:t>
            </a:r>
            <a:r>
              <a:rPr lang="ja-JP" altLang="en-US" sz="900" b="1">
                <a:solidFill>
                  <a:schemeClr val="bg1"/>
                </a:solidFill>
                <a:effectLst>
                  <a:outerShdw blurRad="38100" dist="38100" dir="2700000" algn="tl">
                    <a:srgbClr val="000000">
                      <a:alpha val="43137"/>
                    </a:srgbClr>
                  </a:outerShdw>
                </a:effectLst>
                <a:latin typeface="+mn-ea"/>
              </a:rPr>
              <a:t>人数</a:t>
            </a:r>
          </a:p>
        </p:txBody>
      </p:sp>
      <p:sp>
        <p:nvSpPr>
          <p:cNvPr id="1807" name="四角形: 角を丸くする 95"/>
          <p:cNvSpPr/>
          <p:nvPr/>
        </p:nvSpPr>
        <p:spPr>
          <a:xfrm>
            <a:off x="5338845" y="4715989"/>
            <a:ext cx="1848385" cy="17761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男女間賃金格差</a:t>
            </a:r>
          </a:p>
        </p:txBody>
      </p:sp>
      <p:sp>
        <p:nvSpPr>
          <p:cNvPr id="1808" name="正方形/長方形 254"/>
          <p:cNvSpPr/>
          <p:nvPr/>
        </p:nvSpPr>
        <p:spPr>
          <a:xfrm>
            <a:off x="5272640" y="5025175"/>
            <a:ext cx="2006632" cy="448298"/>
          </a:xfrm>
          <a:prstGeom prst="roundRect">
            <a:avLst>
              <a:gd name="adj" fmla="val 34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900" b="1">
                <a:solidFill>
                  <a:sysClr val="windowText" lastClr="000000"/>
                </a:solidFill>
                <a:latin typeface="+mn-ea"/>
              </a:rPr>
              <a:t>シニア人材の活躍レベル</a:t>
            </a:r>
            <a:endParaRPr kumimoji="1" lang="ja-JP" altLang="en-US" sz="900" b="1">
              <a:solidFill>
                <a:sysClr val="windowText" lastClr="000000"/>
              </a:solidFill>
              <a:latin typeface="+mn-ea"/>
            </a:endParaRPr>
          </a:p>
        </p:txBody>
      </p:sp>
      <p:sp>
        <p:nvSpPr>
          <p:cNvPr id="1809" name="四角形: 角を丸くする 97"/>
          <p:cNvSpPr/>
          <p:nvPr/>
        </p:nvSpPr>
        <p:spPr>
          <a:xfrm>
            <a:off x="5338845" y="5244406"/>
            <a:ext cx="1848385" cy="17761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定年再雇用率</a:t>
            </a:r>
          </a:p>
        </p:txBody>
      </p:sp>
      <p:sp>
        <p:nvSpPr>
          <p:cNvPr id="1810" name="正方形/長方形 254"/>
          <p:cNvSpPr/>
          <p:nvPr/>
        </p:nvSpPr>
        <p:spPr>
          <a:xfrm>
            <a:off x="5272640" y="5530918"/>
            <a:ext cx="2006632" cy="475103"/>
          </a:xfrm>
          <a:prstGeom prst="roundRect">
            <a:avLst>
              <a:gd name="adj" fmla="val 34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900" b="1">
                <a:solidFill>
                  <a:sysClr val="windowText" lastClr="000000"/>
                </a:solidFill>
                <a:latin typeface="+mn-ea"/>
              </a:rPr>
              <a:t>外国籍人材の活躍レベル</a:t>
            </a:r>
            <a:endParaRPr kumimoji="1" lang="ja-JP" altLang="en-US" sz="900" b="1">
              <a:solidFill>
                <a:sysClr val="windowText" lastClr="000000"/>
              </a:solidFill>
              <a:latin typeface="+mn-ea"/>
            </a:endParaRPr>
          </a:p>
        </p:txBody>
      </p:sp>
      <p:sp>
        <p:nvSpPr>
          <p:cNvPr id="1811" name="四角形: 角を丸くする 99"/>
          <p:cNvSpPr/>
          <p:nvPr/>
        </p:nvSpPr>
        <p:spPr>
          <a:xfrm>
            <a:off x="5338845" y="5741468"/>
            <a:ext cx="1848385" cy="17761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外国人管理職比率</a:t>
            </a:r>
            <a:r>
              <a:rPr lang="en-US" altLang="ja-JP" sz="900" b="1">
                <a:solidFill>
                  <a:schemeClr val="bg1"/>
                </a:solidFill>
                <a:effectLst>
                  <a:outerShdw blurRad="38100" dist="38100" dir="2700000" algn="tl">
                    <a:srgbClr val="000000">
                      <a:alpha val="43137"/>
                    </a:srgbClr>
                  </a:outerShdw>
                </a:effectLst>
                <a:latin typeface="+mn-ea"/>
              </a:rPr>
              <a:t>/</a:t>
            </a:r>
            <a:r>
              <a:rPr lang="ja-JP" altLang="en-US" sz="900" b="1">
                <a:solidFill>
                  <a:schemeClr val="bg1"/>
                </a:solidFill>
                <a:effectLst>
                  <a:outerShdw blurRad="38100" dist="38100" dir="2700000" algn="tl">
                    <a:srgbClr val="000000">
                      <a:alpha val="43137"/>
                    </a:srgbClr>
                  </a:outerShdw>
                </a:effectLst>
                <a:latin typeface="+mn-ea"/>
              </a:rPr>
              <a:t>人数</a:t>
            </a:r>
          </a:p>
        </p:txBody>
      </p:sp>
      <p:sp>
        <p:nvSpPr>
          <p:cNvPr id="1812" name="正方形/長方形 254"/>
          <p:cNvSpPr/>
          <p:nvPr/>
        </p:nvSpPr>
        <p:spPr>
          <a:xfrm>
            <a:off x="5272640" y="6062722"/>
            <a:ext cx="2006632" cy="487360"/>
          </a:xfrm>
          <a:prstGeom prst="roundRect">
            <a:avLst>
              <a:gd name="adj" fmla="val 34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900" b="1">
                <a:solidFill>
                  <a:sysClr val="windowText" lastClr="000000"/>
                </a:solidFill>
                <a:latin typeface="+mn-ea"/>
              </a:rPr>
              <a:t>障がい者の活躍レベル</a:t>
            </a:r>
            <a:endParaRPr kumimoji="1" lang="ja-JP" altLang="en-US" sz="900" b="1">
              <a:solidFill>
                <a:sysClr val="windowText" lastClr="000000"/>
              </a:solidFill>
              <a:latin typeface="+mn-ea"/>
            </a:endParaRPr>
          </a:p>
        </p:txBody>
      </p:sp>
      <p:sp>
        <p:nvSpPr>
          <p:cNvPr id="1813" name="四角形: 角を丸くする 101"/>
          <p:cNvSpPr/>
          <p:nvPr/>
        </p:nvSpPr>
        <p:spPr>
          <a:xfrm>
            <a:off x="5338845" y="6281954"/>
            <a:ext cx="1848385" cy="17761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障がい者雇用率</a:t>
            </a:r>
            <a:r>
              <a:rPr lang="en-US" altLang="ja-JP" sz="900" b="1" dirty="0">
                <a:solidFill>
                  <a:schemeClr val="bg1"/>
                </a:solidFill>
                <a:effectLst>
                  <a:outerShdw blurRad="38100" dist="38100" dir="2700000" algn="tl">
                    <a:srgbClr val="000000">
                      <a:alpha val="43137"/>
                    </a:srgbClr>
                  </a:outerShdw>
                </a:effectLst>
                <a:latin typeface="+mn-ea"/>
              </a:rPr>
              <a:t>/</a:t>
            </a:r>
            <a:r>
              <a:rPr lang="ja-JP" altLang="en-US" sz="900" b="1" dirty="0">
                <a:solidFill>
                  <a:schemeClr val="bg1"/>
                </a:solidFill>
                <a:effectLst>
                  <a:outerShdw blurRad="38100" dist="38100" dir="2700000" algn="tl">
                    <a:srgbClr val="000000">
                      <a:alpha val="43137"/>
                    </a:srgbClr>
                  </a:outerShdw>
                </a:effectLst>
                <a:latin typeface="+mn-ea"/>
              </a:rPr>
              <a:t>人数</a:t>
            </a:r>
          </a:p>
        </p:txBody>
      </p:sp>
      <p:sp>
        <p:nvSpPr>
          <p:cNvPr id="1814" name="フローチャート: 端子 477"/>
          <p:cNvSpPr/>
          <p:nvPr/>
        </p:nvSpPr>
        <p:spPr>
          <a:xfrm>
            <a:off x="5280755" y="1128551"/>
            <a:ext cx="2785035" cy="252202"/>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100" b="1">
                <a:solidFill>
                  <a:schemeClr val="bg1"/>
                </a:solidFill>
                <a:latin typeface="+mn-ea"/>
              </a:rPr>
              <a:t>  人材の獲得・惹き付け（リテンション）</a:t>
            </a:r>
          </a:p>
        </p:txBody>
      </p:sp>
      <p:sp>
        <p:nvSpPr>
          <p:cNvPr id="1815" name="楕円 103"/>
          <p:cNvSpPr/>
          <p:nvPr/>
        </p:nvSpPr>
        <p:spPr>
          <a:xfrm>
            <a:off x="5309793" y="1156381"/>
            <a:ext cx="180000" cy="180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effectLst/>
                <a:uLnTx/>
                <a:uFillTx/>
                <a:latin typeface="+mn-ea"/>
                <a:cs typeface="+mn-cs"/>
              </a:rPr>
              <a:t>3</a:t>
            </a:r>
            <a:endParaRPr kumimoji="0" lang="ja-JP" altLang="en-US" sz="1200" b="1" i="0" u="none" strike="noStrike" kern="0" cap="none" spc="0" normalizeH="0" baseline="0" noProof="0">
              <a:ln>
                <a:noFill/>
              </a:ln>
              <a:effectLst/>
              <a:uLnTx/>
              <a:uFillTx/>
              <a:latin typeface="+mn-ea"/>
              <a:cs typeface="+mn-cs"/>
            </a:endParaRPr>
          </a:p>
        </p:txBody>
      </p:sp>
      <p:sp>
        <p:nvSpPr>
          <p:cNvPr id="1816" name="フローチャート: 端子 477"/>
          <p:cNvSpPr/>
          <p:nvPr/>
        </p:nvSpPr>
        <p:spPr>
          <a:xfrm>
            <a:off x="379042" y="1139402"/>
            <a:ext cx="2241433" cy="363325"/>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100" b="1">
                <a:solidFill>
                  <a:schemeClr val="bg1"/>
                </a:solidFill>
                <a:latin typeface="+mn-ea"/>
              </a:rPr>
              <a:t>事業成果・戦略の実現</a:t>
            </a:r>
          </a:p>
        </p:txBody>
      </p:sp>
      <p:sp>
        <p:nvSpPr>
          <p:cNvPr id="1817" name="楕円 105"/>
          <p:cNvSpPr/>
          <p:nvPr/>
        </p:nvSpPr>
        <p:spPr>
          <a:xfrm>
            <a:off x="450037" y="1156381"/>
            <a:ext cx="180000" cy="180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kern="0">
                <a:latin typeface="+mn-ea"/>
              </a:rPr>
              <a:t>１</a:t>
            </a:r>
            <a:endParaRPr kumimoji="0" lang="ja-JP" altLang="en-US" sz="1200" b="1" i="0" u="none" strike="noStrike" kern="0" cap="none" spc="0" normalizeH="0" baseline="0" noProof="0">
              <a:ln>
                <a:noFill/>
              </a:ln>
              <a:effectLst/>
              <a:uLnTx/>
              <a:uFillTx/>
              <a:latin typeface="+mn-ea"/>
              <a:cs typeface="+mn-cs"/>
            </a:endParaRPr>
          </a:p>
        </p:txBody>
      </p:sp>
      <p:sp>
        <p:nvSpPr>
          <p:cNvPr id="1818" name="フローチャート: 端子 477"/>
          <p:cNvSpPr/>
          <p:nvPr/>
        </p:nvSpPr>
        <p:spPr>
          <a:xfrm>
            <a:off x="2841399" y="1139401"/>
            <a:ext cx="2123684" cy="363325"/>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100" b="1">
                <a:solidFill>
                  <a:schemeClr val="bg1"/>
                </a:solidFill>
                <a:latin typeface="+mn-ea"/>
              </a:rPr>
              <a:t>事業戦略に応じた</a:t>
            </a:r>
            <a:endParaRPr lang="en-US" altLang="ja-JP" sz="1100" b="1">
              <a:solidFill>
                <a:schemeClr val="bg1"/>
              </a:solidFill>
              <a:latin typeface="+mn-ea"/>
            </a:endParaRPr>
          </a:p>
          <a:p>
            <a:pPr algn="ctr"/>
            <a:r>
              <a:rPr lang="ja-JP" altLang="en-US" sz="1100" b="1">
                <a:solidFill>
                  <a:schemeClr val="bg1"/>
                </a:solidFill>
                <a:latin typeface="+mn-ea"/>
              </a:rPr>
              <a:t>ジョブ構成・要員</a:t>
            </a:r>
          </a:p>
        </p:txBody>
      </p:sp>
      <p:sp>
        <p:nvSpPr>
          <p:cNvPr id="1819" name="楕円 107"/>
          <p:cNvSpPr/>
          <p:nvPr/>
        </p:nvSpPr>
        <p:spPr>
          <a:xfrm>
            <a:off x="2934165" y="1156382"/>
            <a:ext cx="180000" cy="180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effectLst/>
                <a:uLnTx/>
                <a:uFillTx/>
                <a:latin typeface="+mn-ea"/>
                <a:cs typeface="+mn-cs"/>
              </a:rPr>
              <a:t>2</a:t>
            </a:r>
            <a:endParaRPr kumimoji="0" lang="ja-JP" altLang="en-US" sz="1200" b="1" i="0" u="none" strike="noStrike" kern="0" cap="none" spc="0" normalizeH="0" baseline="0" noProof="0">
              <a:ln>
                <a:noFill/>
              </a:ln>
              <a:effectLst/>
              <a:uLnTx/>
              <a:uFillTx/>
              <a:latin typeface="+mn-ea"/>
              <a:cs typeface="+mn-cs"/>
            </a:endParaRPr>
          </a:p>
        </p:txBody>
      </p:sp>
      <p:sp>
        <p:nvSpPr>
          <p:cNvPr id="1820" name="正方形/長方形 108"/>
          <p:cNvSpPr/>
          <p:nvPr/>
        </p:nvSpPr>
        <p:spPr>
          <a:xfrm>
            <a:off x="9603406" y="1261556"/>
            <a:ext cx="2209552" cy="2188160"/>
          </a:xfrm>
          <a:prstGeom prst="rect">
            <a:avLst/>
          </a:prstGeom>
          <a:noFill/>
          <a:ln w="127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mn-ea"/>
            </a:endParaRPr>
          </a:p>
        </p:txBody>
      </p:sp>
      <p:sp>
        <p:nvSpPr>
          <p:cNvPr id="1821" name="フローチャート: 端子 477"/>
          <p:cNvSpPr/>
          <p:nvPr/>
        </p:nvSpPr>
        <p:spPr>
          <a:xfrm>
            <a:off x="9684727" y="1121771"/>
            <a:ext cx="1939685" cy="253972"/>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100" b="1">
                <a:solidFill>
                  <a:schemeClr val="bg1"/>
                </a:solidFill>
                <a:latin typeface="+mn-ea"/>
              </a:rPr>
              <a:t>　 人材の貢献に報いる報酬</a:t>
            </a:r>
          </a:p>
        </p:txBody>
      </p:sp>
      <p:sp>
        <p:nvSpPr>
          <p:cNvPr id="1822" name="楕円 110"/>
          <p:cNvSpPr/>
          <p:nvPr/>
        </p:nvSpPr>
        <p:spPr>
          <a:xfrm>
            <a:off x="9713764" y="1149796"/>
            <a:ext cx="180000" cy="180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effectLst/>
                <a:uLnTx/>
                <a:uFillTx/>
                <a:latin typeface="+mn-ea"/>
                <a:cs typeface="+mn-cs"/>
              </a:rPr>
              <a:t>5</a:t>
            </a:r>
            <a:endParaRPr kumimoji="0" lang="ja-JP" altLang="en-US" sz="1200" b="1" i="0" u="none" strike="noStrike" kern="0" cap="none" spc="0" normalizeH="0" baseline="0" noProof="0">
              <a:ln>
                <a:noFill/>
              </a:ln>
              <a:effectLst/>
              <a:uLnTx/>
              <a:uFillTx/>
              <a:latin typeface="+mn-ea"/>
              <a:cs typeface="+mn-cs"/>
            </a:endParaRPr>
          </a:p>
        </p:txBody>
      </p:sp>
      <p:sp>
        <p:nvSpPr>
          <p:cNvPr id="1823" name="四角形: 角を丸くする 111"/>
          <p:cNvSpPr/>
          <p:nvPr/>
        </p:nvSpPr>
        <p:spPr>
          <a:xfrm>
            <a:off x="9647327" y="1406049"/>
            <a:ext cx="2126325" cy="735255"/>
          </a:xfrm>
          <a:prstGeom prst="roundRect">
            <a:avLst>
              <a:gd name="adj" fmla="val 3838"/>
            </a:avLst>
          </a:prstGeom>
          <a:solidFill>
            <a:srgbClr val="FF8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1000" b="1">
                <a:solidFill>
                  <a:sysClr val="windowText" lastClr="000000"/>
                </a:solidFill>
                <a:latin typeface="+mn-ea"/>
              </a:rPr>
              <a:t>報酬</a:t>
            </a:r>
          </a:p>
        </p:txBody>
      </p:sp>
      <p:sp>
        <p:nvSpPr>
          <p:cNvPr id="1824" name="正方形/長方形 254"/>
          <p:cNvSpPr/>
          <p:nvPr/>
        </p:nvSpPr>
        <p:spPr>
          <a:xfrm>
            <a:off x="9701018" y="1579650"/>
            <a:ext cx="2006632" cy="534686"/>
          </a:xfrm>
          <a:prstGeom prst="roundRect">
            <a:avLst>
              <a:gd name="adj" fmla="val 44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900" b="1">
                <a:solidFill>
                  <a:sysClr val="windowText" lastClr="000000"/>
                </a:solidFill>
                <a:latin typeface="+mn-ea"/>
              </a:rPr>
              <a:t>報酬水準</a:t>
            </a:r>
            <a:endParaRPr kumimoji="1" lang="ja-JP" altLang="en-US" sz="900" b="1">
              <a:solidFill>
                <a:sysClr val="windowText" lastClr="000000"/>
              </a:solidFill>
              <a:latin typeface="+mn-ea"/>
            </a:endParaRPr>
          </a:p>
        </p:txBody>
      </p:sp>
      <p:sp>
        <p:nvSpPr>
          <p:cNvPr id="1825" name="四角形: 角を丸くする 113"/>
          <p:cNvSpPr/>
          <p:nvPr/>
        </p:nvSpPr>
        <p:spPr>
          <a:xfrm>
            <a:off x="9767223" y="1764393"/>
            <a:ext cx="1848385" cy="137754"/>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平均年間給与</a:t>
            </a:r>
          </a:p>
        </p:txBody>
      </p:sp>
      <p:sp>
        <p:nvSpPr>
          <p:cNvPr id="1826" name="四角形: 角を丸くする 114"/>
          <p:cNvSpPr/>
          <p:nvPr/>
        </p:nvSpPr>
        <p:spPr>
          <a:xfrm>
            <a:off x="9767223" y="1927105"/>
            <a:ext cx="1848385" cy="13775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dirty="0">
                <a:solidFill>
                  <a:schemeClr val="bg1"/>
                </a:solidFill>
                <a:effectLst>
                  <a:outerShdw blurRad="38100" dist="38100" dir="2700000" algn="tl">
                    <a:srgbClr val="000000">
                      <a:alpha val="43137"/>
                    </a:srgbClr>
                  </a:outerShdw>
                </a:effectLst>
                <a:latin typeface="+mn-ea"/>
              </a:rPr>
              <a:t>ES(</a:t>
            </a:r>
            <a:r>
              <a:rPr lang="ja-JP" altLang="en-US" sz="900" b="1" dirty="0">
                <a:solidFill>
                  <a:schemeClr val="bg1"/>
                </a:solidFill>
                <a:effectLst>
                  <a:outerShdw blurRad="38100" dist="38100" dir="2700000" algn="tl">
                    <a:srgbClr val="000000">
                      <a:alpha val="43137"/>
                    </a:srgbClr>
                  </a:outerShdw>
                </a:effectLst>
                <a:latin typeface="+mn-ea"/>
              </a:rPr>
              <a:t>報酬の満足度</a:t>
            </a:r>
            <a:r>
              <a:rPr lang="en-US" altLang="ja-JP" sz="900" b="1" dirty="0">
                <a:solidFill>
                  <a:schemeClr val="bg1"/>
                </a:solidFill>
                <a:effectLst>
                  <a:outerShdw blurRad="38100" dist="38100" dir="2700000" algn="tl">
                    <a:srgbClr val="000000">
                      <a:alpha val="43137"/>
                    </a:srgbClr>
                  </a:outerShdw>
                </a:effectLst>
                <a:latin typeface="+mn-ea"/>
              </a:rPr>
              <a:t>)</a:t>
            </a:r>
            <a:endParaRPr lang="ja-JP" altLang="en-US" sz="900" b="1" dirty="0">
              <a:solidFill>
                <a:schemeClr val="bg1"/>
              </a:solidFill>
              <a:effectLst>
                <a:outerShdw blurRad="38100" dist="38100" dir="2700000" algn="tl">
                  <a:srgbClr val="000000">
                    <a:alpha val="43137"/>
                  </a:srgbClr>
                </a:outerShdw>
              </a:effectLst>
              <a:latin typeface="+mn-ea"/>
            </a:endParaRPr>
          </a:p>
        </p:txBody>
      </p:sp>
      <p:sp>
        <p:nvSpPr>
          <p:cNvPr id="1827" name="四角形: 角を丸くする 115"/>
          <p:cNvSpPr/>
          <p:nvPr/>
        </p:nvSpPr>
        <p:spPr>
          <a:xfrm>
            <a:off x="9647327" y="2160287"/>
            <a:ext cx="2126325" cy="1262258"/>
          </a:xfrm>
          <a:prstGeom prst="roundRect">
            <a:avLst>
              <a:gd name="adj" fmla="val 2978"/>
            </a:avLst>
          </a:prstGeom>
          <a:solidFill>
            <a:srgbClr val="FF8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1000" b="1">
                <a:solidFill>
                  <a:sysClr val="windowText" lastClr="000000"/>
                </a:solidFill>
                <a:latin typeface="+mn-ea"/>
              </a:rPr>
              <a:t>福利厚生</a:t>
            </a:r>
          </a:p>
        </p:txBody>
      </p:sp>
      <p:sp>
        <p:nvSpPr>
          <p:cNvPr id="1828" name="正方形/長方形 254"/>
          <p:cNvSpPr/>
          <p:nvPr/>
        </p:nvSpPr>
        <p:spPr>
          <a:xfrm>
            <a:off x="9701018" y="2345849"/>
            <a:ext cx="2006632" cy="333680"/>
          </a:xfrm>
          <a:prstGeom prst="roundRect">
            <a:avLst>
              <a:gd name="adj" fmla="val 966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福利厚生の規模</a:t>
            </a:r>
          </a:p>
        </p:txBody>
      </p:sp>
      <p:sp>
        <p:nvSpPr>
          <p:cNvPr id="1829" name="四角形: 角を丸くする 117"/>
          <p:cNvSpPr/>
          <p:nvPr/>
        </p:nvSpPr>
        <p:spPr>
          <a:xfrm>
            <a:off x="9767223" y="2519819"/>
            <a:ext cx="1848385" cy="13569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福利厚生費用総額</a:t>
            </a:r>
          </a:p>
        </p:txBody>
      </p:sp>
      <p:sp>
        <p:nvSpPr>
          <p:cNvPr id="1830" name="正方形/長方形 254"/>
          <p:cNvSpPr/>
          <p:nvPr/>
        </p:nvSpPr>
        <p:spPr>
          <a:xfrm>
            <a:off x="9701018" y="2700848"/>
            <a:ext cx="2006632" cy="333680"/>
          </a:xfrm>
          <a:prstGeom prst="roundRect">
            <a:avLst>
              <a:gd name="adj" fmla="val 64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福利厚生の活用度</a:t>
            </a:r>
          </a:p>
        </p:txBody>
      </p:sp>
      <p:sp>
        <p:nvSpPr>
          <p:cNvPr id="1831" name="四角形: 角を丸くする 119"/>
          <p:cNvSpPr/>
          <p:nvPr/>
        </p:nvSpPr>
        <p:spPr>
          <a:xfrm>
            <a:off x="9767222" y="2864847"/>
            <a:ext cx="1848385" cy="13569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福利厚生制度の利用数</a:t>
            </a:r>
          </a:p>
        </p:txBody>
      </p:sp>
      <p:sp>
        <p:nvSpPr>
          <p:cNvPr id="1832" name="正方形/長方形 254"/>
          <p:cNvSpPr/>
          <p:nvPr/>
        </p:nvSpPr>
        <p:spPr>
          <a:xfrm>
            <a:off x="9701018" y="3056832"/>
            <a:ext cx="2006632" cy="349738"/>
          </a:xfrm>
          <a:prstGeom prst="roundRect">
            <a:avLst>
              <a:gd name="adj" fmla="val 108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満足度</a:t>
            </a:r>
          </a:p>
        </p:txBody>
      </p:sp>
      <p:sp>
        <p:nvSpPr>
          <p:cNvPr id="1833" name="四角形: 角を丸くする 121"/>
          <p:cNvSpPr/>
          <p:nvPr/>
        </p:nvSpPr>
        <p:spPr>
          <a:xfrm>
            <a:off x="9767222" y="3226786"/>
            <a:ext cx="1848385" cy="13822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dirty="0">
                <a:solidFill>
                  <a:schemeClr val="bg1"/>
                </a:solidFill>
                <a:effectLst>
                  <a:outerShdw blurRad="38100" dist="38100" dir="2700000" algn="tl">
                    <a:srgbClr val="000000">
                      <a:alpha val="43137"/>
                    </a:srgbClr>
                  </a:outerShdw>
                </a:effectLst>
                <a:latin typeface="+mn-ea"/>
              </a:rPr>
              <a:t>ES(</a:t>
            </a:r>
            <a:r>
              <a:rPr lang="ja-JP" altLang="en-US" sz="900" b="1" dirty="0">
                <a:solidFill>
                  <a:schemeClr val="bg1"/>
                </a:solidFill>
                <a:effectLst>
                  <a:outerShdw blurRad="38100" dist="38100" dir="2700000" algn="tl">
                    <a:srgbClr val="000000">
                      <a:alpha val="43137"/>
                    </a:srgbClr>
                  </a:outerShdw>
                </a:effectLst>
                <a:latin typeface="+mn-ea"/>
              </a:rPr>
              <a:t>福利厚生の満足度</a:t>
            </a:r>
            <a:r>
              <a:rPr lang="en-US" altLang="ja-JP" sz="900" b="1" dirty="0">
                <a:solidFill>
                  <a:schemeClr val="bg1"/>
                </a:solidFill>
                <a:effectLst>
                  <a:outerShdw blurRad="38100" dist="38100" dir="2700000" algn="tl">
                    <a:srgbClr val="000000">
                      <a:alpha val="43137"/>
                    </a:srgbClr>
                  </a:outerShdw>
                </a:effectLst>
                <a:latin typeface="+mn-ea"/>
              </a:rPr>
              <a:t>)</a:t>
            </a:r>
            <a:endParaRPr lang="ja-JP" altLang="en-US" sz="900" b="1" dirty="0">
              <a:solidFill>
                <a:schemeClr val="bg1"/>
              </a:solidFill>
              <a:effectLst>
                <a:outerShdw blurRad="38100" dist="38100" dir="2700000" algn="tl">
                  <a:srgbClr val="000000">
                    <a:alpha val="43137"/>
                  </a:srgbClr>
                </a:outerShdw>
              </a:effectLst>
              <a:latin typeface="+mn-ea"/>
            </a:endParaRPr>
          </a:p>
        </p:txBody>
      </p:sp>
      <p:sp>
        <p:nvSpPr>
          <p:cNvPr id="1834" name="四角形: 角を丸くする 122"/>
          <p:cNvSpPr/>
          <p:nvPr/>
        </p:nvSpPr>
        <p:spPr>
          <a:xfrm>
            <a:off x="7382232" y="1404449"/>
            <a:ext cx="2105211" cy="2309897"/>
          </a:xfrm>
          <a:prstGeom prst="roundRect">
            <a:avLst>
              <a:gd name="adj" fmla="val 1959"/>
            </a:avLst>
          </a:prstGeom>
          <a:solidFill>
            <a:srgbClr val="FF8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1000" b="1">
                <a:solidFill>
                  <a:sysClr val="windowText" lastClr="000000"/>
                </a:solidFill>
                <a:latin typeface="+mn-ea"/>
              </a:rPr>
              <a:t>獲得・リテンション</a:t>
            </a:r>
          </a:p>
        </p:txBody>
      </p:sp>
      <p:sp>
        <p:nvSpPr>
          <p:cNvPr id="1835" name="正方形/長方形 254"/>
          <p:cNvSpPr/>
          <p:nvPr/>
        </p:nvSpPr>
        <p:spPr>
          <a:xfrm>
            <a:off x="7429075" y="1666327"/>
            <a:ext cx="2006632" cy="940279"/>
          </a:xfrm>
          <a:prstGeom prst="roundRect">
            <a:avLst>
              <a:gd name="adj" fmla="val 34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en-US" altLang="ja-JP" sz="900" b="1" dirty="0">
                <a:solidFill>
                  <a:sysClr val="windowText" lastClr="000000"/>
                </a:solidFill>
                <a:latin typeface="+mn-ea"/>
              </a:rPr>
              <a:t>Well Being</a:t>
            </a:r>
            <a:r>
              <a:rPr kumimoji="1" lang="ja-JP" altLang="en-US" sz="900" b="1" dirty="0">
                <a:solidFill>
                  <a:sysClr val="windowText" lastClr="000000"/>
                </a:solidFill>
                <a:latin typeface="+mn-ea"/>
              </a:rPr>
              <a:t>と</a:t>
            </a:r>
            <a:r>
              <a:rPr kumimoji="1" lang="en-US" altLang="ja-JP" sz="900" b="1" dirty="0">
                <a:solidFill>
                  <a:sysClr val="windowText" lastClr="000000"/>
                </a:solidFill>
                <a:latin typeface="+mn-ea"/>
              </a:rPr>
              <a:t>DE</a:t>
            </a:r>
            <a:r>
              <a:rPr kumimoji="1" lang="ja-JP" altLang="en-US" sz="900" b="1" dirty="0">
                <a:solidFill>
                  <a:sysClr val="windowText" lastClr="000000"/>
                </a:solidFill>
                <a:latin typeface="+mn-ea"/>
              </a:rPr>
              <a:t>＆</a:t>
            </a:r>
            <a:r>
              <a:rPr kumimoji="1" lang="en-US" altLang="ja-JP" sz="900" b="1" dirty="0">
                <a:solidFill>
                  <a:sysClr val="windowText" lastClr="000000"/>
                </a:solidFill>
                <a:latin typeface="+mn-ea"/>
              </a:rPr>
              <a:t>I</a:t>
            </a:r>
            <a:r>
              <a:rPr kumimoji="1" lang="ja-JP" altLang="en-US" sz="900" b="1" dirty="0">
                <a:solidFill>
                  <a:sysClr val="windowText" lastClr="000000"/>
                </a:solidFill>
                <a:latin typeface="+mn-ea"/>
              </a:rPr>
              <a:t>の満足度</a:t>
            </a:r>
          </a:p>
        </p:txBody>
      </p:sp>
      <p:sp>
        <p:nvSpPr>
          <p:cNvPr id="1836" name="四角形: 角を丸くする 124"/>
          <p:cNvSpPr/>
          <p:nvPr/>
        </p:nvSpPr>
        <p:spPr>
          <a:xfrm>
            <a:off x="7495279" y="1881674"/>
            <a:ext cx="1848385" cy="13381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dirty="0">
                <a:solidFill>
                  <a:schemeClr val="bg1"/>
                </a:solidFill>
                <a:effectLst>
                  <a:outerShdw blurRad="38100" dist="38100" dir="2700000" algn="tl">
                    <a:srgbClr val="000000">
                      <a:alpha val="43137"/>
                    </a:srgbClr>
                  </a:outerShdw>
                </a:effectLst>
                <a:latin typeface="+mn-ea"/>
              </a:rPr>
              <a:t>ES(</a:t>
            </a:r>
            <a:r>
              <a:rPr lang="ja-JP" altLang="en-US" sz="900" b="1" dirty="0">
                <a:solidFill>
                  <a:schemeClr val="bg1"/>
                </a:solidFill>
                <a:effectLst>
                  <a:outerShdw blurRad="38100" dist="38100" dir="2700000" algn="tl">
                    <a:srgbClr val="000000">
                      <a:alpha val="43137"/>
                    </a:srgbClr>
                  </a:outerShdw>
                </a:effectLst>
                <a:latin typeface="+mn-ea"/>
              </a:rPr>
              <a:t>リーダーシップに対する信頼</a:t>
            </a:r>
            <a:r>
              <a:rPr lang="en-US" altLang="ja-JP" sz="900" b="1" dirty="0">
                <a:solidFill>
                  <a:schemeClr val="bg1"/>
                </a:solidFill>
                <a:effectLst>
                  <a:outerShdw blurRad="38100" dist="38100" dir="2700000" algn="tl">
                    <a:srgbClr val="000000">
                      <a:alpha val="43137"/>
                    </a:srgbClr>
                  </a:outerShdw>
                </a:effectLst>
                <a:latin typeface="+mn-ea"/>
              </a:rPr>
              <a:t>)</a:t>
            </a:r>
            <a:endParaRPr lang="ja-JP" altLang="en-US" sz="900" b="1" dirty="0">
              <a:solidFill>
                <a:schemeClr val="bg1"/>
              </a:solidFill>
              <a:effectLst>
                <a:outerShdw blurRad="38100" dist="38100" dir="2700000" algn="tl">
                  <a:srgbClr val="000000">
                    <a:alpha val="43137"/>
                  </a:srgbClr>
                </a:outerShdw>
              </a:effectLst>
              <a:latin typeface="+mn-ea"/>
            </a:endParaRPr>
          </a:p>
        </p:txBody>
      </p:sp>
      <p:sp>
        <p:nvSpPr>
          <p:cNvPr id="1837" name="四角形: 角を丸くする 125"/>
          <p:cNvSpPr/>
          <p:nvPr/>
        </p:nvSpPr>
        <p:spPr>
          <a:xfrm>
            <a:off x="7495279" y="2058293"/>
            <a:ext cx="1848385" cy="13381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a:solidFill>
                  <a:schemeClr val="bg1"/>
                </a:solidFill>
                <a:effectLst>
                  <a:outerShdw blurRad="38100" dist="38100" dir="2700000" algn="tl">
                    <a:srgbClr val="000000">
                      <a:alpha val="43137"/>
                    </a:srgbClr>
                  </a:outerShdw>
                </a:effectLst>
                <a:latin typeface="+mn-ea"/>
              </a:rPr>
              <a:t>ES(</a:t>
            </a:r>
            <a:r>
              <a:rPr lang="ja-JP" altLang="en-US" sz="900" b="1">
                <a:solidFill>
                  <a:schemeClr val="bg1"/>
                </a:solidFill>
                <a:effectLst>
                  <a:outerShdw blurRad="38100" dist="38100" dir="2700000" algn="tl">
                    <a:srgbClr val="000000">
                      <a:alpha val="43137"/>
                    </a:srgbClr>
                  </a:outerShdw>
                </a:effectLst>
                <a:latin typeface="+mn-ea"/>
              </a:rPr>
              <a:t>キャリア形成</a:t>
            </a:r>
            <a:r>
              <a:rPr lang="en-US" altLang="ja-JP" sz="900" b="1">
                <a:solidFill>
                  <a:schemeClr val="bg1"/>
                </a:solidFill>
                <a:effectLst>
                  <a:outerShdw blurRad="38100" dist="38100" dir="2700000" algn="tl">
                    <a:srgbClr val="000000">
                      <a:alpha val="43137"/>
                    </a:srgbClr>
                  </a:outerShdw>
                </a:effectLst>
                <a:latin typeface="+mn-ea"/>
              </a:rPr>
              <a:t>)</a:t>
            </a:r>
            <a:endParaRPr lang="ja-JP" altLang="en-US" sz="900" b="1">
              <a:solidFill>
                <a:schemeClr val="bg1"/>
              </a:solidFill>
              <a:effectLst>
                <a:outerShdw blurRad="38100" dist="38100" dir="2700000" algn="tl">
                  <a:srgbClr val="000000">
                    <a:alpha val="43137"/>
                  </a:srgbClr>
                </a:outerShdw>
              </a:effectLst>
              <a:latin typeface="+mn-ea"/>
            </a:endParaRPr>
          </a:p>
        </p:txBody>
      </p:sp>
      <p:sp>
        <p:nvSpPr>
          <p:cNvPr id="1838" name="四角形: 角を丸くする 126"/>
          <p:cNvSpPr/>
          <p:nvPr/>
        </p:nvSpPr>
        <p:spPr>
          <a:xfrm>
            <a:off x="7495279" y="2244472"/>
            <a:ext cx="1848385" cy="13381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a:solidFill>
                  <a:schemeClr val="bg1"/>
                </a:solidFill>
                <a:effectLst>
                  <a:outerShdw blurRad="38100" dist="38100" dir="2700000" algn="tl">
                    <a:srgbClr val="000000">
                      <a:alpha val="43137"/>
                    </a:srgbClr>
                  </a:outerShdw>
                </a:effectLst>
                <a:latin typeface="+mn-ea"/>
              </a:rPr>
              <a:t>ES(WLB)</a:t>
            </a:r>
            <a:endParaRPr lang="ja-JP" altLang="en-US" sz="900" b="1">
              <a:solidFill>
                <a:schemeClr val="bg1"/>
              </a:solidFill>
              <a:effectLst>
                <a:outerShdw blurRad="38100" dist="38100" dir="2700000" algn="tl">
                  <a:srgbClr val="000000">
                    <a:alpha val="43137"/>
                  </a:srgbClr>
                </a:outerShdw>
              </a:effectLst>
              <a:latin typeface="+mn-ea"/>
            </a:endParaRPr>
          </a:p>
        </p:txBody>
      </p:sp>
      <p:sp>
        <p:nvSpPr>
          <p:cNvPr id="1839" name="四角形: 角を丸くする 127"/>
          <p:cNvSpPr/>
          <p:nvPr/>
        </p:nvSpPr>
        <p:spPr>
          <a:xfrm>
            <a:off x="7495279" y="2421090"/>
            <a:ext cx="1848385" cy="13381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a:solidFill>
                  <a:schemeClr val="bg1"/>
                </a:solidFill>
                <a:effectLst>
                  <a:outerShdw blurRad="38100" dist="38100" dir="2700000" algn="tl">
                    <a:srgbClr val="000000">
                      <a:alpha val="43137"/>
                    </a:srgbClr>
                  </a:outerShdw>
                </a:effectLst>
                <a:latin typeface="+mn-ea"/>
              </a:rPr>
              <a:t>ES(DE</a:t>
            </a:r>
            <a:r>
              <a:rPr lang="ja-JP" altLang="en-US" sz="900" b="1">
                <a:solidFill>
                  <a:schemeClr val="bg1"/>
                </a:solidFill>
                <a:effectLst>
                  <a:outerShdw blurRad="38100" dist="38100" dir="2700000" algn="tl">
                    <a:srgbClr val="000000">
                      <a:alpha val="43137"/>
                    </a:srgbClr>
                  </a:outerShdw>
                </a:effectLst>
                <a:latin typeface="+mn-ea"/>
              </a:rPr>
              <a:t>＆</a:t>
            </a:r>
            <a:r>
              <a:rPr lang="en-US" altLang="ja-JP" sz="900" b="1">
                <a:solidFill>
                  <a:schemeClr val="bg1"/>
                </a:solidFill>
                <a:effectLst>
                  <a:outerShdw blurRad="38100" dist="38100" dir="2700000" algn="tl">
                    <a:srgbClr val="000000">
                      <a:alpha val="43137"/>
                    </a:srgbClr>
                  </a:outerShdw>
                </a:effectLst>
                <a:latin typeface="+mn-ea"/>
              </a:rPr>
              <a:t>I)</a:t>
            </a:r>
            <a:endParaRPr lang="ja-JP" altLang="en-US" sz="900" b="1">
              <a:solidFill>
                <a:schemeClr val="bg1"/>
              </a:solidFill>
              <a:effectLst>
                <a:outerShdw blurRad="38100" dist="38100" dir="2700000" algn="tl">
                  <a:srgbClr val="000000">
                    <a:alpha val="43137"/>
                  </a:srgbClr>
                </a:outerShdw>
              </a:effectLst>
              <a:latin typeface="+mn-ea"/>
            </a:endParaRPr>
          </a:p>
        </p:txBody>
      </p:sp>
      <p:sp>
        <p:nvSpPr>
          <p:cNvPr id="1840" name="正方形/長方形 254"/>
          <p:cNvSpPr/>
          <p:nvPr/>
        </p:nvSpPr>
        <p:spPr>
          <a:xfrm>
            <a:off x="7429075" y="2664022"/>
            <a:ext cx="2006632" cy="405597"/>
          </a:xfrm>
          <a:prstGeom prst="roundRect">
            <a:avLst>
              <a:gd name="adj" fmla="val 34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獲得実績</a:t>
            </a:r>
          </a:p>
        </p:txBody>
      </p:sp>
      <p:sp>
        <p:nvSpPr>
          <p:cNvPr id="1841" name="四角形: 角を丸くする 129"/>
          <p:cNvSpPr/>
          <p:nvPr/>
        </p:nvSpPr>
        <p:spPr>
          <a:xfrm>
            <a:off x="7495279" y="2875368"/>
            <a:ext cx="1848385" cy="14781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新規採用人数</a:t>
            </a:r>
          </a:p>
        </p:txBody>
      </p:sp>
      <p:sp>
        <p:nvSpPr>
          <p:cNvPr id="1842" name="正方形/長方形 254"/>
          <p:cNvSpPr/>
          <p:nvPr/>
        </p:nvSpPr>
        <p:spPr>
          <a:xfrm>
            <a:off x="7429075" y="3122693"/>
            <a:ext cx="2006632" cy="553371"/>
          </a:xfrm>
          <a:prstGeom prst="roundRect">
            <a:avLst>
              <a:gd name="adj" fmla="val 34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勤続実績</a:t>
            </a:r>
          </a:p>
        </p:txBody>
      </p:sp>
      <p:sp>
        <p:nvSpPr>
          <p:cNvPr id="1843" name="四角形: 角を丸くする 131"/>
          <p:cNvSpPr/>
          <p:nvPr/>
        </p:nvSpPr>
        <p:spPr>
          <a:xfrm>
            <a:off x="7495279" y="3319489"/>
            <a:ext cx="1848385" cy="13381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離職率</a:t>
            </a:r>
          </a:p>
        </p:txBody>
      </p:sp>
      <p:sp>
        <p:nvSpPr>
          <p:cNvPr id="1844" name="四角形: 角を丸くする 132"/>
          <p:cNvSpPr/>
          <p:nvPr/>
        </p:nvSpPr>
        <p:spPr>
          <a:xfrm>
            <a:off x="7495279" y="3503018"/>
            <a:ext cx="1848385" cy="13381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平均勤続年数</a:t>
            </a:r>
          </a:p>
        </p:txBody>
      </p:sp>
      <p:sp>
        <p:nvSpPr>
          <p:cNvPr id="1845" name="正方形/長方形 133"/>
          <p:cNvSpPr/>
          <p:nvPr/>
        </p:nvSpPr>
        <p:spPr>
          <a:xfrm>
            <a:off x="9601369" y="3583067"/>
            <a:ext cx="2211589" cy="3054266"/>
          </a:xfrm>
          <a:prstGeom prst="rect">
            <a:avLst/>
          </a:prstGeom>
          <a:noFill/>
          <a:ln w="127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tIns="18000" bIns="18000" rtlCol="0" anchor="ctr"/>
          <a:lstStyle/>
          <a:p>
            <a:pPr algn="ctr"/>
            <a:endParaRPr kumimoji="1" lang="ja-JP" altLang="en-US" sz="2000">
              <a:solidFill>
                <a:schemeClr val="bg1"/>
              </a:solidFill>
              <a:latin typeface="+mn-ea"/>
            </a:endParaRPr>
          </a:p>
        </p:txBody>
      </p:sp>
      <p:sp>
        <p:nvSpPr>
          <p:cNvPr id="1846" name="フローチャート: 端子 477"/>
          <p:cNvSpPr/>
          <p:nvPr/>
        </p:nvSpPr>
        <p:spPr>
          <a:xfrm>
            <a:off x="9698358" y="3461624"/>
            <a:ext cx="2054184" cy="253972"/>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1100" b="1">
                <a:solidFill>
                  <a:schemeClr val="bg1"/>
                </a:solidFill>
                <a:latin typeface="+mn-ea"/>
              </a:rPr>
              <a:t>　安全衛生・コンプライアンス</a:t>
            </a:r>
          </a:p>
        </p:txBody>
      </p:sp>
      <p:sp>
        <p:nvSpPr>
          <p:cNvPr id="1847" name="楕円 135"/>
          <p:cNvSpPr/>
          <p:nvPr/>
        </p:nvSpPr>
        <p:spPr>
          <a:xfrm>
            <a:off x="9735728" y="3485556"/>
            <a:ext cx="180000" cy="180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effectLst/>
                <a:uLnTx/>
                <a:uFillTx/>
                <a:latin typeface="+mn-ea"/>
                <a:cs typeface="+mn-cs"/>
              </a:rPr>
              <a:t>6</a:t>
            </a:r>
            <a:endParaRPr kumimoji="0" lang="ja-JP" altLang="en-US" sz="1200" b="1" i="0" u="none" strike="noStrike" kern="0" cap="none" spc="0" normalizeH="0" baseline="0" noProof="0">
              <a:ln>
                <a:noFill/>
              </a:ln>
              <a:effectLst/>
              <a:uLnTx/>
              <a:uFillTx/>
              <a:latin typeface="+mn-ea"/>
              <a:cs typeface="+mn-cs"/>
            </a:endParaRPr>
          </a:p>
        </p:txBody>
      </p:sp>
      <p:sp>
        <p:nvSpPr>
          <p:cNvPr id="1848" name="四角形: 角を丸くする 136"/>
          <p:cNvSpPr/>
          <p:nvPr/>
        </p:nvSpPr>
        <p:spPr>
          <a:xfrm>
            <a:off x="9642851" y="3727504"/>
            <a:ext cx="2126325" cy="1438935"/>
          </a:xfrm>
          <a:prstGeom prst="roundRect">
            <a:avLst>
              <a:gd name="adj" fmla="val 2852"/>
            </a:avLst>
          </a:prstGeom>
          <a:solidFill>
            <a:srgbClr val="FF8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1000" b="1">
                <a:solidFill>
                  <a:sysClr val="windowText" lastClr="000000"/>
                </a:solidFill>
                <a:latin typeface="+mn-ea"/>
              </a:rPr>
              <a:t>安全衛生</a:t>
            </a:r>
            <a:endParaRPr kumimoji="1" lang="ja-JP" altLang="en-US" sz="1000" b="1">
              <a:solidFill>
                <a:sysClr val="windowText" lastClr="000000"/>
              </a:solidFill>
              <a:latin typeface="+mn-ea"/>
            </a:endParaRPr>
          </a:p>
        </p:txBody>
      </p:sp>
      <p:sp>
        <p:nvSpPr>
          <p:cNvPr id="1849" name="正方形/長方形 254"/>
          <p:cNvSpPr/>
          <p:nvPr/>
        </p:nvSpPr>
        <p:spPr>
          <a:xfrm>
            <a:off x="9696541" y="3900119"/>
            <a:ext cx="2006632" cy="353764"/>
          </a:xfrm>
          <a:prstGeom prst="roundRect">
            <a:avLst>
              <a:gd name="adj" fmla="val 551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900" b="1">
                <a:solidFill>
                  <a:sysClr val="windowText" lastClr="000000"/>
                </a:solidFill>
                <a:latin typeface="+mn-ea"/>
              </a:rPr>
              <a:t>対策</a:t>
            </a:r>
            <a:endParaRPr kumimoji="1" lang="ja-JP" altLang="en-US" sz="900" b="1">
              <a:solidFill>
                <a:sysClr val="windowText" lastClr="000000"/>
              </a:solidFill>
              <a:latin typeface="+mn-ea"/>
            </a:endParaRPr>
          </a:p>
        </p:txBody>
      </p:sp>
      <p:sp>
        <p:nvSpPr>
          <p:cNvPr id="1850" name="四角形: 角を丸くする 138"/>
          <p:cNvSpPr/>
          <p:nvPr/>
        </p:nvSpPr>
        <p:spPr>
          <a:xfrm>
            <a:off x="9762746" y="4091077"/>
            <a:ext cx="1848385" cy="134222"/>
          </a:xfrm>
          <a:prstGeom prst="round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健康・安全研修の総出席者数</a:t>
            </a:r>
          </a:p>
        </p:txBody>
      </p:sp>
      <p:sp>
        <p:nvSpPr>
          <p:cNvPr id="1851" name="正方形/長方形 254"/>
          <p:cNvSpPr/>
          <p:nvPr/>
        </p:nvSpPr>
        <p:spPr>
          <a:xfrm>
            <a:off x="9696541" y="4296413"/>
            <a:ext cx="2006632" cy="502935"/>
          </a:xfrm>
          <a:prstGeom prst="roundRect">
            <a:avLst>
              <a:gd name="adj" fmla="val 55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実績</a:t>
            </a:r>
          </a:p>
        </p:txBody>
      </p:sp>
      <p:sp>
        <p:nvSpPr>
          <p:cNvPr id="1852" name="四角形: 角を丸くする 140"/>
          <p:cNvSpPr/>
          <p:nvPr/>
        </p:nvSpPr>
        <p:spPr>
          <a:xfrm>
            <a:off x="9762746" y="4488855"/>
            <a:ext cx="1848385" cy="12216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労災認定された件数</a:t>
            </a:r>
            <a:r>
              <a:rPr lang="en-US" altLang="ja-JP" sz="900" b="1" dirty="0">
                <a:solidFill>
                  <a:schemeClr val="bg1"/>
                </a:solidFill>
                <a:effectLst>
                  <a:outerShdw blurRad="38100" dist="38100" dir="2700000" algn="tl">
                    <a:srgbClr val="000000">
                      <a:alpha val="43137"/>
                    </a:srgbClr>
                  </a:outerShdw>
                </a:effectLst>
                <a:latin typeface="+mn-ea"/>
              </a:rPr>
              <a:t>/</a:t>
            </a:r>
            <a:r>
              <a:rPr lang="ja-JP" altLang="en-US" sz="900" b="1" dirty="0">
                <a:solidFill>
                  <a:schemeClr val="bg1"/>
                </a:solidFill>
                <a:effectLst>
                  <a:outerShdw blurRad="38100" dist="38100" dir="2700000" algn="tl">
                    <a:srgbClr val="000000">
                      <a:alpha val="43137"/>
                    </a:srgbClr>
                  </a:outerShdw>
                </a:effectLst>
                <a:latin typeface="+mn-ea"/>
              </a:rPr>
              <a:t>発生率</a:t>
            </a:r>
          </a:p>
        </p:txBody>
      </p:sp>
      <p:sp>
        <p:nvSpPr>
          <p:cNvPr id="1853" name="四角形: 角を丸くする 141"/>
          <p:cNvSpPr/>
          <p:nvPr/>
        </p:nvSpPr>
        <p:spPr>
          <a:xfrm>
            <a:off x="9762746" y="4639742"/>
            <a:ext cx="1848385" cy="12216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労災認定された死亡者数</a:t>
            </a:r>
            <a:r>
              <a:rPr lang="en-US" altLang="ja-JP" sz="900" b="1" dirty="0">
                <a:solidFill>
                  <a:schemeClr val="bg1"/>
                </a:solidFill>
                <a:effectLst>
                  <a:outerShdw blurRad="38100" dist="38100" dir="2700000" algn="tl">
                    <a:srgbClr val="000000">
                      <a:alpha val="43137"/>
                    </a:srgbClr>
                  </a:outerShdw>
                </a:effectLst>
                <a:latin typeface="+mn-ea"/>
              </a:rPr>
              <a:t>/</a:t>
            </a:r>
            <a:r>
              <a:rPr lang="ja-JP" altLang="en-US" sz="900" b="1" dirty="0">
                <a:solidFill>
                  <a:schemeClr val="bg1"/>
                </a:solidFill>
                <a:effectLst>
                  <a:outerShdw blurRad="38100" dist="38100" dir="2700000" algn="tl">
                    <a:srgbClr val="000000">
                      <a:alpha val="43137"/>
                    </a:srgbClr>
                  </a:outerShdw>
                </a:effectLst>
                <a:latin typeface="+mn-ea"/>
              </a:rPr>
              <a:t>死亡率</a:t>
            </a:r>
          </a:p>
        </p:txBody>
      </p:sp>
      <p:sp>
        <p:nvSpPr>
          <p:cNvPr id="1854" name="正方形/長方形 254"/>
          <p:cNvSpPr/>
          <p:nvPr/>
        </p:nvSpPr>
        <p:spPr>
          <a:xfrm>
            <a:off x="9696541" y="4829901"/>
            <a:ext cx="2006632" cy="307746"/>
          </a:xfrm>
          <a:prstGeom prst="roundRect">
            <a:avLst>
              <a:gd name="adj" fmla="val 1057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900" b="1">
                <a:solidFill>
                  <a:sysClr val="windowText" lastClr="000000"/>
                </a:solidFill>
                <a:latin typeface="+mn-ea"/>
              </a:rPr>
              <a:t>満足度</a:t>
            </a:r>
            <a:endParaRPr kumimoji="1" lang="ja-JP" altLang="en-US" sz="900" b="1">
              <a:solidFill>
                <a:sysClr val="windowText" lastClr="000000"/>
              </a:solidFill>
              <a:latin typeface="+mn-ea"/>
            </a:endParaRPr>
          </a:p>
        </p:txBody>
      </p:sp>
      <p:sp>
        <p:nvSpPr>
          <p:cNvPr id="1855" name="四角形: 角を丸くする 143"/>
          <p:cNvSpPr/>
          <p:nvPr/>
        </p:nvSpPr>
        <p:spPr>
          <a:xfrm>
            <a:off x="9762746" y="5006865"/>
            <a:ext cx="1848385" cy="11106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a:solidFill>
                  <a:schemeClr val="bg1"/>
                </a:solidFill>
                <a:effectLst>
                  <a:outerShdw blurRad="38100" dist="38100" dir="2700000" algn="tl">
                    <a:srgbClr val="000000">
                      <a:alpha val="43137"/>
                    </a:srgbClr>
                  </a:outerShdw>
                </a:effectLst>
                <a:latin typeface="+mn-ea"/>
              </a:rPr>
              <a:t>ES(</a:t>
            </a:r>
            <a:r>
              <a:rPr lang="ja-JP" altLang="en-US" sz="900" b="1">
                <a:solidFill>
                  <a:schemeClr val="bg1"/>
                </a:solidFill>
                <a:effectLst>
                  <a:outerShdw blurRad="38100" dist="38100" dir="2700000" algn="tl">
                    <a:srgbClr val="000000">
                      <a:alpha val="43137"/>
                    </a:srgbClr>
                  </a:outerShdw>
                </a:effectLst>
                <a:latin typeface="+mn-ea"/>
              </a:rPr>
              <a:t>安全衛生</a:t>
            </a:r>
            <a:r>
              <a:rPr lang="en-US" altLang="ja-JP" sz="900" b="1">
                <a:solidFill>
                  <a:schemeClr val="bg1"/>
                </a:solidFill>
                <a:effectLst>
                  <a:outerShdw blurRad="38100" dist="38100" dir="2700000" algn="tl">
                    <a:srgbClr val="000000">
                      <a:alpha val="43137"/>
                    </a:srgbClr>
                  </a:outerShdw>
                </a:effectLst>
                <a:latin typeface="+mn-ea"/>
              </a:rPr>
              <a:t>)</a:t>
            </a:r>
            <a:endParaRPr lang="ja-JP" altLang="en-US" sz="900" b="1">
              <a:solidFill>
                <a:schemeClr val="bg1"/>
              </a:solidFill>
              <a:effectLst>
                <a:outerShdw blurRad="38100" dist="38100" dir="2700000" algn="tl">
                  <a:srgbClr val="000000">
                    <a:alpha val="43137"/>
                  </a:srgbClr>
                </a:outerShdw>
              </a:effectLst>
              <a:latin typeface="+mn-ea"/>
            </a:endParaRPr>
          </a:p>
        </p:txBody>
      </p:sp>
      <p:sp>
        <p:nvSpPr>
          <p:cNvPr id="1856" name="四角形: 角を丸くする 144"/>
          <p:cNvSpPr/>
          <p:nvPr/>
        </p:nvSpPr>
        <p:spPr>
          <a:xfrm>
            <a:off x="9642851" y="5197396"/>
            <a:ext cx="2126325" cy="1401503"/>
          </a:xfrm>
          <a:prstGeom prst="roundRect">
            <a:avLst>
              <a:gd name="adj" fmla="val 3838"/>
            </a:avLst>
          </a:prstGeom>
          <a:solidFill>
            <a:srgbClr val="FF8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1000" b="1">
                <a:solidFill>
                  <a:sysClr val="windowText" lastClr="000000"/>
                </a:solidFill>
                <a:latin typeface="+mn-ea"/>
              </a:rPr>
              <a:t>コンプライアンス</a:t>
            </a:r>
          </a:p>
        </p:txBody>
      </p:sp>
      <p:sp>
        <p:nvSpPr>
          <p:cNvPr id="1857" name="正方形/長方形 254"/>
          <p:cNvSpPr/>
          <p:nvPr/>
        </p:nvSpPr>
        <p:spPr>
          <a:xfrm>
            <a:off x="9696541" y="5411054"/>
            <a:ext cx="2006632" cy="329484"/>
          </a:xfrm>
          <a:prstGeom prst="roundRect">
            <a:avLst>
              <a:gd name="adj" fmla="val 87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900" b="1">
                <a:solidFill>
                  <a:sysClr val="windowText" lastClr="000000"/>
                </a:solidFill>
                <a:latin typeface="+mn-ea"/>
              </a:rPr>
              <a:t>対策</a:t>
            </a:r>
            <a:endParaRPr kumimoji="1" lang="ja-JP" altLang="en-US" sz="900" b="1">
              <a:solidFill>
                <a:sysClr val="windowText" lastClr="000000"/>
              </a:solidFill>
              <a:latin typeface="+mn-ea"/>
            </a:endParaRPr>
          </a:p>
        </p:txBody>
      </p:sp>
      <p:sp>
        <p:nvSpPr>
          <p:cNvPr id="1858" name="四角形: 角を丸くする 146"/>
          <p:cNvSpPr/>
          <p:nvPr/>
        </p:nvSpPr>
        <p:spPr>
          <a:xfrm>
            <a:off x="9762746" y="5575539"/>
            <a:ext cx="1848385" cy="134899"/>
          </a:xfrm>
          <a:prstGeom prst="round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8000" rIns="0" bIns="18000" rtlCol="0" anchor="ctr"/>
          <a:lstStyle/>
          <a:p>
            <a:pPr algn="ctr"/>
            <a:r>
              <a:rPr lang="ja-JP" altLang="en-US" sz="800" b="1">
                <a:solidFill>
                  <a:schemeClr val="bg1"/>
                </a:solidFill>
                <a:effectLst>
                  <a:outerShdw blurRad="38100" dist="38100" dir="2700000" algn="tl">
                    <a:srgbClr val="000000">
                      <a:alpha val="43137"/>
                    </a:srgbClr>
                  </a:outerShdw>
                </a:effectLst>
                <a:latin typeface="+mn-ea"/>
              </a:rPr>
              <a:t>倫理・コンプライアンス研修の総出席者数</a:t>
            </a:r>
          </a:p>
        </p:txBody>
      </p:sp>
      <p:sp>
        <p:nvSpPr>
          <p:cNvPr id="1859" name="正方形/長方形 254"/>
          <p:cNvSpPr/>
          <p:nvPr/>
        </p:nvSpPr>
        <p:spPr>
          <a:xfrm>
            <a:off x="9696541" y="5759521"/>
            <a:ext cx="2006632" cy="450431"/>
          </a:xfrm>
          <a:prstGeom prst="roundRect">
            <a:avLst>
              <a:gd name="adj" fmla="val 20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実績</a:t>
            </a:r>
          </a:p>
        </p:txBody>
      </p:sp>
      <p:sp>
        <p:nvSpPr>
          <p:cNvPr id="1860" name="四角形: 角を丸くする 148"/>
          <p:cNvSpPr/>
          <p:nvPr/>
        </p:nvSpPr>
        <p:spPr>
          <a:xfrm>
            <a:off x="9762746" y="5921270"/>
            <a:ext cx="1848385" cy="12216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第三者に解決を委ねられた係争</a:t>
            </a:r>
          </a:p>
        </p:txBody>
      </p:sp>
      <p:sp>
        <p:nvSpPr>
          <p:cNvPr id="1861" name="四角形: 角を丸くする 149"/>
          <p:cNvSpPr/>
          <p:nvPr/>
        </p:nvSpPr>
        <p:spPr>
          <a:xfrm>
            <a:off x="9762746" y="6072156"/>
            <a:ext cx="1848385" cy="12216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懲戒処分の種類と件数</a:t>
            </a:r>
          </a:p>
        </p:txBody>
      </p:sp>
      <p:sp>
        <p:nvSpPr>
          <p:cNvPr id="1862" name="正方形/長方形 254"/>
          <p:cNvSpPr/>
          <p:nvPr/>
        </p:nvSpPr>
        <p:spPr>
          <a:xfrm>
            <a:off x="9696541" y="6240506"/>
            <a:ext cx="2006632" cy="307746"/>
          </a:xfrm>
          <a:prstGeom prst="roundRect">
            <a:avLst>
              <a:gd name="adj" fmla="val 20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満足度</a:t>
            </a:r>
          </a:p>
        </p:txBody>
      </p:sp>
      <p:sp>
        <p:nvSpPr>
          <p:cNvPr id="1863" name="四角形: 角を丸くする 151"/>
          <p:cNvSpPr/>
          <p:nvPr/>
        </p:nvSpPr>
        <p:spPr>
          <a:xfrm>
            <a:off x="9762746" y="6403194"/>
            <a:ext cx="1848385" cy="12216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dirty="0">
                <a:solidFill>
                  <a:schemeClr val="bg1"/>
                </a:solidFill>
                <a:effectLst>
                  <a:outerShdw blurRad="38100" dist="38100" dir="2700000" algn="tl">
                    <a:srgbClr val="000000">
                      <a:alpha val="43137"/>
                    </a:srgbClr>
                  </a:outerShdw>
                </a:effectLst>
                <a:latin typeface="+mn-ea"/>
              </a:rPr>
              <a:t>ES(</a:t>
            </a:r>
            <a:r>
              <a:rPr lang="ja-JP" altLang="en-US" sz="900" b="1" dirty="0">
                <a:solidFill>
                  <a:schemeClr val="bg1"/>
                </a:solidFill>
                <a:effectLst>
                  <a:outerShdw blurRad="38100" dist="38100" dir="2700000" algn="tl">
                    <a:srgbClr val="000000">
                      <a:alpha val="43137"/>
                    </a:srgbClr>
                  </a:outerShdw>
                </a:effectLst>
                <a:latin typeface="+mn-ea"/>
              </a:rPr>
              <a:t>コンプライアンス</a:t>
            </a:r>
            <a:r>
              <a:rPr lang="en-US" altLang="ja-JP" sz="900" b="1" dirty="0">
                <a:solidFill>
                  <a:schemeClr val="bg1"/>
                </a:solidFill>
                <a:effectLst>
                  <a:outerShdw blurRad="38100" dist="38100" dir="2700000" algn="tl">
                    <a:srgbClr val="000000">
                      <a:alpha val="43137"/>
                    </a:srgbClr>
                  </a:outerShdw>
                </a:effectLst>
                <a:latin typeface="+mn-ea"/>
              </a:rPr>
              <a:t>)</a:t>
            </a:r>
            <a:endParaRPr lang="ja-JP" altLang="en-US" sz="900" b="1" dirty="0">
              <a:solidFill>
                <a:schemeClr val="bg1"/>
              </a:solidFill>
              <a:effectLst>
                <a:outerShdw blurRad="38100" dist="38100" dir="2700000" algn="tl">
                  <a:srgbClr val="000000">
                    <a:alpha val="43137"/>
                  </a:srgbClr>
                </a:outerShdw>
              </a:effectLst>
              <a:latin typeface="+mn-ea"/>
            </a:endParaRPr>
          </a:p>
        </p:txBody>
      </p:sp>
      <p:sp>
        <p:nvSpPr>
          <p:cNvPr id="1864" name="テキスト ボックス 152"/>
          <p:cNvSpPr txBox="1"/>
          <p:nvPr/>
        </p:nvSpPr>
        <p:spPr>
          <a:xfrm>
            <a:off x="176211" y="886457"/>
            <a:ext cx="2644472"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000" i="0" u="none" strike="noStrike" kern="1200" cap="none" spc="0" normalizeH="0" baseline="0" noProof="0">
                <a:ln>
                  <a:noFill/>
                </a:ln>
                <a:solidFill>
                  <a:srgbClr val="2E2E38"/>
                </a:solidFill>
                <a:effectLst/>
                <a:uLnTx/>
                <a:uFillTx/>
                <a:latin typeface="+mn-ea"/>
                <a:cs typeface="+mn-cs"/>
              </a:rPr>
              <a:t>人的資本経営</a:t>
            </a:r>
            <a:r>
              <a:rPr kumimoji="1" lang="ja-JP" altLang="en-US" sz="1000" i="0" u="none" strike="noStrike" kern="1200" cap="none" spc="0" normalizeH="0" baseline="0" noProof="0">
                <a:ln>
                  <a:noFill/>
                </a:ln>
                <a:solidFill>
                  <a:srgbClr val="2E2E38"/>
                </a:solidFill>
                <a:effectLst/>
                <a:uLnTx/>
                <a:uFillTx/>
                <a:latin typeface="+mn-ea"/>
                <a:cs typeface="+mn-cs"/>
              </a:rPr>
              <a:t>推進で</a:t>
            </a:r>
            <a:r>
              <a:rPr kumimoji="1" lang="ja-JP" altLang="ja-JP" sz="1000" i="0" u="none" strike="noStrike" kern="1200" cap="none" spc="0" normalizeH="0" baseline="0" noProof="0">
                <a:ln>
                  <a:noFill/>
                </a:ln>
                <a:solidFill>
                  <a:srgbClr val="2E2E38"/>
                </a:solidFill>
                <a:effectLst/>
                <a:uLnTx/>
                <a:uFillTx/>
                <a:latin typeface="+mn-ea"/>
                <a:cs typeface="+mn-cs"/>
              </a:rPr>
              <a:t>生産性が向上したか？</a:t>
            </a:r>
            <a:endParaRPr kumimoji="1" lang="ja-JP" altLang="ja-JP" sz="1000" i="0" u="none" strike="noStrike" kern="1200" cap="none" spc="0" normalizeH="0" baseline="0" noProof="0">
              <a:ln>
                <a:noFill/>
              </a:ln>
              <a:solidFill>
                <a:prstClr val="white"/>
              </a:solidFill>
              <a:effectLst/>
              <a:uLnTx/>
              <a:uFillTx/>
              <a:latin typeface="+mn-ea"/>
              <a:cs typeface="+mn-cs"/>
            </a:endParaRPr>
          </a:p>
        </p:txBody>
      </p:sp>
      <p:sp>
        <p:nvSpPr>
          <p:cNvPr id="1865" name="テキスト ボックス 153"/>
          <p:cNvSpPr txBox="1"/>
          <p:nvPr/>
        </p:nvSpPr>
        <p:spPr>
          <a:xfrm>
            <a:off x="2763604" y="896570"/>
            <a:ext cx="2418057" cy="253916"/>
          </a:xfrm>
          <a:prstGeom prst="rect">
            <a:avLst/>
          </a:prstGeom>
          <a:noFill/>
        </p:spPr>
        <p:txBody>
          <a:bodyPr wrap="square">
            <a:spAutoFit/>
          </a:bodyPr>
          <a:lstStyle/>
          <a:p>
            <a:pPr algn="ctr"/>
            <a:r>
              <a:rPr kumimoji="1" lang="ja-JP" altLang="en-US" sz="1000">
                <a:solidFill>
                  <a:schemeClr val="tx1"/>
                </a:solidFill>
                <a:latin typeface="+mn-ea"/>
              </a:rPr>
              <a:t>人的資本</a:t>
            </a:r>
            <a:r>
              <a:rPr lang="ja-JP" altLang="en-US" sz="1000">
                <a:solidFill>
                  <a:schemeClr val="tx1"/>
                </a:solidFill>
                <a:latin typeface="+mn-ea"/>
              </a:rPr>
              <a:t>をどれだけ投下したか？</a:t>
            </a:r>
            <a:endParaRPr kumimoji="1" lang="ja-JP" altLang="en-US" sz="1000">
              <a:solidFill>
                <a:schemeClr val="tx1"/>
              </a:solidFill>
              <a:latin typeface="+mn-ea"/>
            </a:endParaRPr>
          </a:p>
        </p:txBody>
      </p:sp>
      <p:sp>
        <p:nvSpPr>
          <p:cNvPr id="1866" name="テキスト ボックス 154"/>
          <p:cNvSpPr txBox="1"/>
          <p:nvPr/>
        </p:nvSpPr>
        <p:spPr>
          <a:xfrm>
            <a:off x="6710920" y="896570"/>
            <a:ext cx="3540277" cy="253916"/>
          </a:xfrm>
          <a:prstGeom prst="rect">
            <a:avLst/>
          </a:prstGeom>
          <a:noFill/>
        </p:spPr>
        <p:txBody>
          <a:bodyPr wrap="square">
            <a:spAutoFit/>
          </a:bodyPr>
          <a:lstStyle>
            <a:defPPr>
              <a:defRPr lang="ja-JP"/>
            </a:defPPr>
            <a:lvl1pPr algn="ctr">
              <a:defRPr sz="1050">
                <a:latin typeface="Meiryo UI" panose="020B0604030504040204" pitchFamily="50" charset="-128"/>
                <a:ea typeface="Meiryo UI" panose="020B0604030504040204" pitchFamily="50" charset="-128"/>
              </a:defRPr>
            </a:lvl1pPr>
          </a:lstStyle>
          <a:p>
            <a:r>
              <a:rPr lang="ja-JP" altLang="en-US" sz="1000">
                <a:latin typeface="+mn-ea"/>
                <a:ea typeface="+mn-ea"/>
              </a:rPr>
              <a:t>人的資本のパフォーマンスを引き出しているか？</a:t>
            </a:r>
          </a:p>
        </p:txBody>
      </p:sp>
      <p:sp>
        <p:nvSpPr>
          <p:cNvPr id="1867" name="正方形/長方形 266"/>
          <p:cNvSpPr/>
          <p:nvPr/>
        </p:nvSpPr>
        <p:spPr>
          <a:xfrm>
            <a:off x="10713360" y="216455"/>
            <a:ext cx="1122242" cy="303812"/>
          </a:xfrm>
          <a:prstGeom prst="roundRect">
            <a:avLst/>
          </a:prstGeom>
          <a:solidFill>
            <a:srgbClr val="2E2E38"/>
          </a:solidFill>
          <a:ln>
            <a:solidFill>
              <a:srgbClr val="2E2E38"/>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200" b="1">
                <a:solidFill>
                  <a:schemeClr val="bg1"/>
                </a:solidFill>
                <a:effectLst>
                  <a:outerShdw blurRad="38100" dist="38100" dir="2700000" algn="tl">
                    <a:srgbClr val="000000">
                      <a:alpha val="43137"/>
                    </a:srgbClr>
                  </a:outerShdw>
                </a:effectLst>
                <a:latin typeface="+mn-ea"/>
              </a:rPr>
              <a:t>開示指標</a:t>
            </a:r>
          </a:p>
        </p:txBody>
      </p:sp>
    </p:spTree>
    <p:extLst>
      <p:ext uri="{BB962C8B-B14F-4D97-AF65-F5344CB8AC3E}">
        <p14:creationId xmlns:p14="http://schemas.microsoft.com/office/powerpoint/2010/main" val="2832063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Slide Number Placeholder 1"/>
          <p:cNvSpPr>
            <a:spLocks noGrp="1"/>
          </p:cNvSpPr>
          <p:nvPr>
            <p:ph type="sldNum" sz="quarter" idx="12"/>
          </p:nvPr>
        </p:nvSpPr>
        <p:spPr/>
        <p:txBody>
          <a:bodyPr/>
          <a:lstStyle/>
          <a:p>
            <a:fld id="{273F110B-3E81-42E9-B683-BD8814B58ECE}" type="slidenum">
              <a:rPr lang="ja-JP" altLang="en-US" smtClean="0"/>
              <a:pPr/>
              <a:t>1</a:t>
            </a:fld>
            <a:endParaRPr lang="ja-JP" altLang="en-US"/>
          </a:p>
        </p:txBody>
      </p:sp>
      <p:sp>
        <p:nvSpPr>
          <p:cNvPr id="1121" name="Text Placeholder 2"/>
          <p:cNvSpPr>
            <a:spLocks noGrp="1"/>
          </p:cNvSpPr>
          <p:nvPr>
            <p:ph type="body" sz="quarter" idx="13"/>
          </p:nvPr>
        </p:nvSpPr>
        <p:spPr/>
        <p:txBody>
          <a:bodyPr/>
          <a:lstStyle/>
          <a:p>
            <a:r>
              <a:rPr lang="ja-JP" altLang="en-US"/>
              <a:t>目次</a:t>
            </a:r>
            <a:endParaRPr lang="en-US"/>
          </a:p>
        </p:txBody>
      </p:sp>
      <p:graphicFrame>
        <p:nvGraphicFramePr>
          <p:cNvPr id="1122" name="Table 3"/>
          <p:cNvGraphicFramePr>
            <a:graphicFrameLocks noGrp="1"/>
          </p:cNvGraphicFramePr>
          <p:nvPr>
            <p:extLst>
              <p:ext uri="{D42A27DB-BD31-4B8C-83A1-F6EECF244321}">
                <p14:modId xmlns:p14="http://schemas.microsoft.com/office/powerpoint/2010/main" val="8098427"/>
              </p:ext>
            </p:extLst>
          </p:nvPr>
        </p:nvGraphicFramePr>
        <p:xfrm>
          <a:off x="2238465" y="1378131"/>
          <a:ext cx="9052560" cy="4169232"/>
        </p:xfrm>
        <a:graphic>
          <a:graphicData uri="http://schemas.openxmlformats.org/drawingml/2006/table">
            <a:tbl>
              <a:tblPr firstRow="1" bandRow="1">
                <a:tableStyleId>{5C22544A-7EE6-4342-B048-85BDC9FD1C3A}</a:tableStyleId>
              </a:tblPr>
              <a:tblGrid>
                <a:gridCol w="1005840">
                  <a:extLst>
                    <a:ext uri="{9D8B030D-6E8A-4147-A177-3AD203B41FA5}">
                      <a16:colId xmlns:a16="http://schemas.microsoft.com/office/drawing/2014/main" val="20000"/>
                    </a:ext>
                  </a:extLst>
                </a:gridCol>
                <a:gridCol w="6071145">
                  <a:extLst>
                    <a:ext uri="{9D8B030D-6E8A-4147-A177-3AD203B41FA5}">
                      <a16:colId xmlns:a16="http://schemas.microsoft.com/office/drawing/2014/main" val="20001"/>
                    </a:ext>
                  </a:extLst>
                </a:gridCol>
                <a:gridCol w="1975575">
                  <a:extLst>
                    <a:ext uri="{9D8B030D-6E8A-4147-A177-3AD203B41FA5}">
                      <a16:colId xmlns:a16="http://schemas.microsoft.com/office/drawing/2014/main" val="20002"/>
                    </a:ext>
                  </a:extLst>
                </a:gridCol>
              </a:tblGrid>
              <a:tr h="694872">
                <a:tc>
                  <a:txBody>
                    <a:bodyPr/>
                    <a:lstStyle/>
                    <a:p>
                      <a:pPr algn="r"/>
                      <a:r>
                        <a:rPr lang="en-US" sz="2800" b="1">
                          <a:solidFill>
                            <a:schemeClr val="tx1"/>
                          </a:solidFill>
                        </a:rPr>
                        <a:t>1.</a:t>
                      </a:r>
                    </a:p>
                  </a:txBody>
                  <a:tcPr anchor="ctr">
                    <a:lnL w="12700" cmpd="sng">
                      <a:noFill/>
                    </a:lnL>
                    <a:lnR w="12700" cmpd="sng">
                      <a:noFill/>
                    </a:lnR>
                    <a:lnT w="12700" cmpd="sng">
                      <a:noFill/>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ja-JP" altLang="en-US" sz="2800" b="1">
                          <a:solidFill>
                            <a:schemeClr val="tx1"/>
                          </a:solidFill>
                          <a:latin typeface="BIZ UDPゴシック" panose="020B0400000000000000" pitchFamily="50" charset="-128"/>
                          <a:ea typeface="BIZ UDPゴシック" panose="020B0400000000000000" pitchFamily="50" charset="-128"/>
                        </a:rPr>
                        <a:t>代表メッセージ</a:t>
                      </a:r>
                      <a:endParaRPr lang="en-US" sz="2800" b="1">
                        <a:solidFill>
                          <a:schemeClr val="tx1"/>
                        </a:solidFill>
                      </a:endParaRPr>
                    </a:p>
                  </a:txBody>
                  <a:tcPr anchor="ctr">
                    <a:lnL w="12700" cmpd="sng">
                      <a:noFill/>
                    </a:lnL>
                    <a:lnR w="12700" cmpd="sng">
                      <a:noFill/>
                    </a:lnR>
                    <a:lnT w="12700" cmpd="sng">
                      <a:noFill/>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US" sz="2800" b="1" dirty="0">
                          <a:solidFill>
                            <a:schemeClr val="bg1">
                              <a:lumMod val="50000"/>
                            </a:schemeClr>
                          </a:solidFill>
                        </a:rPr>
                        <a:t>P.</a:t>
                      </a:r>
                      <a:r>
                        <a:rPr lang="ja-JP" altLang="en-US" sz="2800" b="1" dirty="0">
                          <a:solidFill>
                            <a:schemeClr val="bg1">
                              <a:lumMod val="50000"/>
                            </a:schemeClr>
                          </a:solidFill>
                        </a:rPr>
                        <a:t>２</a:t>
                      </a:r>
                      <a:endParaRPr lang="en-US" altLang="ja-JP" sz="2800" b="1" dirty="0">
                        <a:solidFill>
                          <a:schemeClr val="bg1">
                            <a:lumMod val="50000"/>
                          </a:schemeClr>
                        </a:solidFill>
                      </a:endParaRPr>
                    </a:p>
                  </a:txBody>
                  <a:tcPr anchor="ctr">
                    <a:lnL w="12700" cmpd="sng">
                      <a:noFill/>
                    </a:lnL>
                    <a:lnR w="12700" cmpd="sng">
                      <a:noFill/>
                    </a:lnR>
                    <a:lnT w="12700" cmpd="sng">
                      <a:noFill/>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4872">
                <a:tc>
                  <a:txBody>
                    <a:bodyPr/>
                    <a:lstStyle/>
                    <a:p>
                      <a:pPr algn="r"/>
                      <a:r>
                        <a:rPr lang="en-US" sz="2800" b="1">
                          <a:solidFill>
                            <a:schemeClr val="tx1"/>
                          </a:solidFill>
                        </a:rPr>
                        <a:t>2.</a:t>
                      </a: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ja-JP" altLang="en-US" sz="2800" b="1" dirty="0">
                          <a:solidFill>
                            <a:schemeClr val="tx1"/>
                          </a:solidFill>
                          <a:latin typeface="BIZ UDPゴシック" panose="020B0400000000000000" pitchFamily="50" charset="-128"/>
                          <a:ea typeface="BIZ UDPゴシック" panose="020B0400000000000000" pitchFamily="50" charset="-128"/>
                        </a:rPr>
                        <a:t>一目で分かる広島調剤センター</a:t>
                      </a:r>
                      <a:endParaRPr lang="en-US" sz="2800" b="1" dirty="0">
                        <a:solidFill>
                          <a:schemeClr val="tx1"/>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US" altLang="ja-JP" sz="2800" b="1" dirty="0">
                          <a:solidFill>
                            <a:schemeClr val="bg1">
                              <a:lumMod val="50000"/>
                            </a:schemeClr>
                          </a:solidFill>
                        </a:rPr>
                        <a:t>P.</a:t>
                      </a:r>
                      <a:r>
                        <a:rPr lang="ja-JP" altLang="en-US" sz="2800" b="1" dirty="0">
                          <a:solidFill>
                            <a:schemeClr val="bg1">
                              <a:lumMod val="50000"/>
                            </a:schemeClr>
                          </a:solidFill>
                        </a:rPr>
                        <a:t>３</a:t>
                      </a:r>
                      <a:r>
                        <a:rPr lang="en-US" altLang="ja-JP" sz="2800" b="1" dirty="0">
                          <a:solidFill>
                            <a:schemeClr val="bg1">
                              <a:lumMod val="50000"/>
                            </a:schemeClr>
                          </a:solidFill>
                        </a:rPr>
                        <a:t>-</a:t>
                      </a:r>
                      <a:r>
                        <a:rPr lang="ja-JP" altLang="en-US" sz="2800" b="1" dirty="0">
                          <a:solidFill>
                            <a:schemeClr val="bg1">
                              <a:lumMod val="50000"/>
                            </a:schemeClr>
                          </a:solidFill>
                        </a:rPr>
                        <a:t>１０</a:t>
                      </a:r>
                      <a:endParaRPr lang="en-US" sz="2800" b="1" dirty="0">
                        <a:solidFill>
                          <a:schemeClr val="bg1">
                            <a:lumMod val="50000"/>
                          </a:schemeClr>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4872">
                <a:tc>
                  <a:txBody>
                    <a:bodyPr/>
                    <a:lstStyle/>
                    <a:p>
                      <a:pPr algn="r"/>
                      <a:r>
                        <a:rPr lang="en-US" sz="2800" b="1">
                          <a:solidFill>
                            <a:schemeClr val="tx1"/>
                          </a:solidFill>
                        </a:rPr>
                        <a:t>3.</a:t>
                      </a: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ja-JP" altLang="en-US" sz="2800" b="1">
                          <a:solidFill>
                            <a:schemeClr val="tx1"/>
                          </a:solidFill>
                          <a:latin typeface="BIZ UDPゴシック" panose="020B0400000000000000" pitchFamily="50" charset="-128"/>
                          <a:ea typeface="BIZ UDPゴシック" panose="020B0400000000000000" pitchFamily="50" charset="-128"/>
                        </a:rPr>
                        <a:t>事業の紹介</a:t>
                      </a:r>
                      <a:endParaRPr lang="en-US" sz="2800" b="1">
                        <a:solidFill>
                          <a:schemeClr val="tx1"/>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US" altLang="ja-JP" sz="2800" b="1" dirty="0">
                          <a:solidFill>
                            <a:schemeClr val="bg1">
                              <a:lumMod val="50000"/>
                            </a:schemeClr>
                          </a:solidFill>
                        </a:rPr>
                        <a:t>P.</a:t>
                      </a:r>
                      <a:r>
                        <a:rPr lang="ja-JP" altLang="en-US" sz="2800" b="1" dirty="0">
                          <a:solidFill>
                            <a:schemeClr val="bg1">
                              <a:lumMod val="50000"/>
                            </a:schemeClr>
                          </a:solidFill>
                        </a:rPr>
                        <a:t>１１</a:t>
                      </a:r>
                      <a:r>
                        <a:rPr lang="en-US" altLang="ja-JP" sz="2800" b="1" dirty="0">
                          <a:solidFill>
                            <a:schemeClr val="bg1">
                              <a:lumMod val="50000"/>
                            </a:schemeClr>
                          </a:solidFill>
                        </a:rPr>
                        <a:t>-</a:t>
                      </a:r>
                      <a:r>
                        <a:rPr lang="ja-JP" altLang="en-US" sz="2800" b="1" dirty="0">
                          <a:solidFill>
                            <a:schemeClr val="bg1">
                              <a:lumMod val="50000"/>
                            </a:schemeClr>
                          </a:solidFill>
                        </a:rPr>
                        <a:t>１３</a:t>
                      </a:r>
                      <a:endParaRPr lang="en-US" sz="2800" b="1" dirty="0">
                        <a:solidFill>
                          <a:schemeClr val="bg1">
                            <a:lumMod val="50000"/>
                          </a:schemeClr>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94872">
                <a:tc>
                  <a:txBody>
                    <a:bodyPr/>
                    <a:lstStyle/>
                    <a:p>
                      <a:pPr algn="r"/>
                      <a:r>
                        <a:rPr lang="en-US" sz="2800" b="1">
                          <a:solidFill>
                            <a:schemeClr val="tx1"/>
                          </a:solidFill>
                        </a:rPr>
                        <a:t>4.</a:t>
                      </a: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ja-JP" altLang="en-US" sz="2800" b="1">
                          <a:solidFill>
                            <a:schemeClr val="tx1"/>
                          </a:solidFill>
                          <a:latin typeface="BIZ UDPゴシック" panose="020B0400000000000000" pitchFamily="50" charset="-128"/>
                          <a:ea typeface="BIZ UDPゴシック" panose="020B0400000000000000" pitchFamily="50" charset="-128"/>
                        </a:rPr>
                        <a:t>人的資本経営の基本方針</a:t>
                      </a:r>
                      <a:endParaRPr lang="en-US" sz="2800" b="1">
                        <a:solidFill>
                          <a:schemeClr val="tx1"/>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US" altLang="ja-JP" sz="2800" b="1" dirty="0">
                          <a:solidFill>
                            <a:schemeClr val="bg1">
                              <a:lumMod val="50000"/>
                            </a:schemeClr>
                          </a:solidFill>
                        </a:rPr>
                        <a:t>P.</a:t>
                      </a:r>
                      <a:r>
                        <a:rPr lang="ja-JP" altLang="en-US" sz="2800" b="1" dirty="0">
                          <a:solidFill>
                            <a:schemeClr val="bg1">
                              <a:lumMod val="50000"/>
                            </a:schemeClr>
                          </a:solidFill>
                        </a:rPr>
                        <a:t>１４</a:t>
                      </a:r>
                      <a:endParaRPr lang="en-US" sz="2800" b="1" dirty="0">
                        <a:solidFill>
                          <a:schemeClr val="bg1">
                            <a:lumMod val="50000"/>
                          </a:schemeClr>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94872">
                <a:tc>
                  <a:txBody>
                    <a:bodyPr/>
                    <a:lstStyle/>
                    <a:p>
                      <a:pPr algn="r"/>
                      <a:r>
                        <a:rPr lang="en-US" sz="2800" b="1">
                          <a:solidFill>
                            <a:schemeClr val="tx1"/>
                          </a:solidFill>
                        </a:rPr>
                        <a:t>5.</a:t>
                      </a: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ja-JP" altLang="en-US" sz="2800" b="1">
                          <a:solidFill>
                            <a:schemeClr val="tx1"/>
                          </a:solidFill>
                          <a:latin typeface="BIZ UDPゴシック" panose="020B0400000000000000" pitchFamily="50" charset="-128"/>
                          <a:ea typeface="BIZ UDPゴシック" panose="020B0400000000000000" pitchFamily="50" charset="-128"/>
                        </a:rPr>
                        <a:t>人的資本経営における取組</a:t>
                      </a:r>
                      <a:endParaRPr lang="en-US" sz="2800" b="1">
                        <a:solidFill>
                          <a:schemeClr val="tx1"/>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US" altLang="ja-JP" sz="2800" b="1" dirty="0">
                          <a:solidFill>
                            <a:schemeClr val="bg1">
                              <a:lumMod val="50000"/>
                            </a:schemeClr>
                          </a:solidFill>
                        </a:rPr>
                        <a:t>P.</a:t>
                      </a:r>
                      <a:r>
                        <a:rPr lang="ja-JP" altLang="en-US" sz="2800" b="1" dirty="0">
                          <a:solidFill>
                            <a:schemeClr val="bg1">
                              <a:lumMod val="50000"/>
                            </a:schemeClr>
                          </a:solidFill>
                        </a:rPr>
                        <a:t>１５</a:t>
                      </a:r>
                      <a:r>
                        <a:rPr lang="en-US" altLang="ja-JP" sz="2800" b="1" dirty="0">
                          <a:solidFill>
                            <a:schemeClr val="bg1">
                              <a:lumMod val="50000"/>
                            </a:schemeClr>
                          </a:solidFill>
                        </a:rPr>
                        <a:t>-</a:t>
                      </a:r>
                      <a:r>
                        <a:rPr lang="ja-JP" altLang="en-US" sz="2800" b="1" dirty="0">
                          <a:solidFill>
                            <a:schemeClr val="bg1">
                              <a:lumMod val="50000"/>
                            </a:schemeClr>
                          </a:solidFill>
                        </a:rPr>
                        <a:t>１８</a:t>
                      </a:r>
                      <a:endParaRPr lang="en-US" sz="2800" b="1" dirty="0">
                        <a:solidFill>
                          <a:schemeClr val="bg1">
                            <a:lumMod val="50000"/>
                          </a:schemeClr>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94872">
                <a:tc>
                  <a:txBody>
                    <a:bodyPr/>
                    <a:lstStyle/>
                    <a:p>
                      <a:pPr algn="r"/>
                      <a:r>
                        <a:rPr lang="en-US" sz="2800" b="1">
                          <a:solidFill>
                            <a:schemeClr val="tx1"/>
                          </a:solidFill>
                        </a:rPr>
                        <a:t>6.</a:t>
                      </a: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ja-JP" altLang="en-US" sz="2800" b="1">
                          <a:solidFill>
                            <a:schemeClr val="tx1"/>
                          </a:solidFill>
                          <a:latin typeface="BIZ UDPゴシック" panose="020B0400000000000000" pitchFamily="50" charset="-128"/>
                          <a:ea typeface="BIZ UDPゴシック" panose="020B0400000000000000" pitchFamily="50" charset="-128"/>
                        </a:rPr>
                        <a:t>人的資本経営データ</a:t>
                      </a:r>
                      <a:endParaRPr lang="en-US" sz="2800" b="1">
                        <a:solidFill>
                          <a:schemeClr val="tx1"/>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US" altLang="ja-JP" sz="2800" b="1" dirty="0">
                          <a:solidFill>
                            <a:schemeClr val="bg1">
                              <a:lumMod val="50000"/>
                            </a:schemeClr>
                          </a:solidFill>
                        </a:rPr>
                        <a:t>P.</a:t>
                      </a:r>
                      <a:r>
                        <a:rPr lang="ja-JP" altLang="en-US" sz="2800" b="1" dirty="0">
                          <a:solidFill>
                            <a:schemeClr val="bg1">
                              <a:lumMod val="50000"/>
                            </a:schemeClr>
                          </a:solidFill>
                        </a:rPr>
                        <a:t>１９</a:t>
                      </a:r>
                      <a:r>
                        <a:rPr lang="en-US" altLang="ja-JP" sz="2800" b="1" dirty="0">
                          <a:solidFill>
                            <a:schemeClr val="bg1">
                              <a:lumMod val="50000"/>
                            </a:schemeClr>
                          </a:solidFill>
                        </a:rPr>
                        <a:t>-</a:t>
                      </a:r>
                      <a:r>
                        <a:rPr lang="ja-JP" altLang="en-US" sz="2800" b="1" dirty="0">
                          <a:solidFill>
                            <a:schemeClr val="bg1">
                              <a:lumMod val="50000"/>
                            </a:schemeClr>
                          </a:solidFill>
                        </a:rPr>
                        <a:t>３６</a:t>
                      </a:r>
                      <a:endParaRPr lang="en-US" sz="2800" b="1" dirty="0">
                        <a:solidFill>
                          <a:schemeClr val="bg1">
                            <a:lumMod val="50000"/>
                          </a:schemeClr>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54857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70"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870"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871"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1872"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19</a:t>
            </a:fld>
            <a:endParaRPr lang="ja-JP" altLang="en-US">
              <a:latin typeface="+mn-ea"/>
            </a:endParaRPr>
          </a:p>
        </p:txBody>
      </p:sp>
      <p:sp>
        <p:nvSpPr>
          <p:cNvPr id="1873" name="フローチャート: 端子 477"/>
          <p:cNvSpPr/>
          <p:nvPr/>
        </p:nvSpPr>
        <p:spPr>
          <a:xfrm>
            <a:off x="9001601" y="2229270"/>
            <a:ext cx="2239946" cy="483586"/>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1874" name="フローチャート: 端子 477"/>
          <p:cNvSpPr/>
          <p:nvPr/>
        </p:nvSpPr>
        <p:spPr>
          <a:xfrm>
            <a:off x="4759553" y="770856"/>
            <a:ext cx="2239946" cy="483586"/>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1875" name="フローチャート: 端子 477"/>
          <p:cNvSpPr/>
          <p:nvPr/>
        </p:nvSpPr>
        <p:spPr>
          <a:xfrm>
            <a:off x="4797668" y="1500062"/>
            <a:ext cx="2239946" cy="483586"/>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1876" name="フローチャート: 端子 477"/>
          <p:cNvSpPr/>
          <p:nvPr/>
        </p:nvSpPr>
        <p:spPr>
          <a:xfrm>
            <a:off x="4797668" y="2229269"/>
            <a:ext cx="2239946" cy="483586"/>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1877" name="フローチャート: 端子 477"/>
          <p:cNvSpPr/>
          <p:nvPr/>
        </p:nvSpPr>
        <p:spPr>
          <a:xfrm>
            <a:off x="2026777" y="1500062"/>
            <a:ext cx="2239946" cy="483586"/>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1878" name="フローチャート: 端子 477"/>
          <p:cNvSpPr/>
          <p:nvPr/>
        </p:nvSpPr>
        <p:spPr>
          <a:xfrm>
            <a:off x="7699249" y="1500061"/>
            <a:ext cx="2239946" cy="483586"/>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1879" name="コネクタ: 曲線 5"/>
          <p:cNvCxnSpPr>
            <a:cxnSpLocks/>
            <a:stCxn id="1874" idx="3"/>
            <a:endCxn id="1878" idx="0"/>
          </p:cNvCxnSpPr>
          <p:nvPr/>
        </p:nvCxnSpPr>
        <p:spPr>
          <a:xfrm>
            <a:off x="6999499" y="1012650"/>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880" name="コネクタ: 曲線 6"/>
          <p:cNvCxnSpPr>
            <a:cxnSpLocks/>
            <a:stCxn id="1878" idx="2"/>
            <a:endCxn id="1876" idx="3"/>
          </p:cNvCxnSpPr>
          <p:nvPr/>
        </p:nvCxnSpPr>
        <p:spPr>
          <a:xfrm rot="5400000">
            <a:off x="7684711" y="1336551"/>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881" name="コネクタ: 曲線 7"/>
          <p:cNvCxnSpPr>
            <a:cxnSpLocks/>
            <a:stCxn id="1876" idx="1"/>
            <a:endCxn id="1877" idx="2"/>
          </p:cNvCxnSpPr>
          <p:nvPr/>
        </p:nvCxnSpPr>
        <p:spPr>
          <a:xfrm rot="10800000">
            <a:off x="3146750" y="1983649"/>
            <a:ext cx="1650918" cy="487414"/>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882" name="コネクタ: 曲線 8"/>
          <p:cNvCxnSpPr>
            <a:cxnSpLocks/>
            <a:stCxn id="1877" idx="0"/>
            <a:endCxn id="1874" idx="1"/>
          </p:cNvCxnSpPr>
          <p:nvPr/>
        </p:nvCxnSpPr>
        <p:spPr>
          <a:xfrm rot="5400000" flipH="1" flipV="1">
            <a:off x="3709446" y="449955"/>
            <a:ext cx="487413"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1883" name="矢印: 右 9"/>
          <p:cNvSpPr/>
          <p:nvPr/>
        </p:nvSpPr>
        <p:spPr>
          <a:xfrm>
            <a:off x="7203222" y="1627784"/>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884" name="矢印: 右 12"/>
          <p:cNvSpPr/>
          <p:nvPr/>
        </p:nvSpPr>
        <p:spPr>
          <a:xfrm flipH="1">
            <a:off x="4342728" y="1627784"/>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885" name="矢印: 右 13"/>
          <p:cNvSpPr/>
          <p:nvPr/>
        </p:nvSpPr>
        <p:spPr>
          <a:xfrm rot="5400000">
            <a:off x="5841116" y="1225292"/>
            <a:ext cx="203946"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886" name="矢印: 右 15"/>
          <p:cNvSpPr/>
          <p:nvPr/>
        </p:nvSpPr>
        <p:spPr>
          <a:xfrm rot="5400000">
            <a:off x="5841116" y="1948727"/>
            <a:ext cx="203946"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887" name="楕円 32"/>
          <p:cNvSpPr/>
          <p:nvPr/>
        </p:nvSpPr>
        <p:spPr>
          <a:xfrm>
            <a:off x="4872294" y="2366930"/>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3</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888" name="楕円 33"/>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kern="0">
                <a:latin typeface="+mn-ea"/>
              </a:rPr>
              <a:t>１</a:t>
            </a:r>
            <a:endParaRPr kumimoji="0" lang="ja-JP" altLang="en-US" sz="1400" b="1" i="0" u="none" strike="noStrike" kern="0" cap="none" spc="0" normalizeH="0" baseline="0" noProof="0">
              <a:ln>
                <a:noFill/>
              </a:ln>
              <a:effectLst/>
              <a:uLnTx/>
              <a:uFillTx/>
              <a:latin typeface="+mn-ea"/>
              <a:cs typeface="+mn-cs"/>
            </a:endParaRPr>
          </a:p>
        </p:txBody>
      </p:sp>
      <p:sp>
        <p:nvSpPr>
          <p:cNvPr id="1889" name="楕円 34"/>
          <p:cNvSpPr/>
          <p:nvPr/>
        </p:nvSpPr>
        <p:spPr>
          <a:xfrm>
            <a:off x="4872294" y="1637724"/>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890" name="楕円 36"/>
          <p:cNvSpPr/>
          <p:nvPr/>
        </p:nvSpPr>
        <p:spPr>
          <a:xfrm>
            <a:off x="2147391" y="1637724"/>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891" name="楕円 37"/>
          <p:cNvSpPr/>
          <p:nvPr/>
        </p:nvSpPr>
        <p:spPr>
          <a:xfrm>
            <a:off x="7810673" y="1637725"/>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892" name="楕円 38"/>
          <p:cNvSpPr/>
          <p:nvPr/>
        </p:nvSpPr>
        <p:spPr>
          <a:xfrm>
            <a:off x="9126844" y="2366932"/>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graphicFrame>
        <p:nvGraphicFramePr>
          <p:cNvPr id="1893" name="Table 2"/>
          <p:cNvGraphicFramePr>
            <a:graphicFrameLocks noGrp="1"/>
          </p:cNvGraphicFramePr>
          <p:nvPr>
            <p:extLst>
              <p:ext uri="{D42A27DB-BD31-4B8C-83A1-F6EECF244321}">
                <p14:modId xmlns:p14="http://schemas.microsoft.com/office/powerpoint/2010/main" val="2061802280"/>
              </p:ext>
            </p:extLst>
          </p:nvPr>
        </p:nvGraphicFramePr>
        <p:xfrm>
          <a:off x="422560" y="2844863"/>
          <a:ext cx="11309938" cy="2359021"/>
        </p:xfrm>
        <a:graphic>
          <a:graphicData uri="http://schemas.openxmlformats.org/drawingml/2006/table">
            <a:tbl>
              <a:tblPr firstRow="1" bandRow="1">
                <a:tableStyleId>{5C22544A-7EE6-4342-B048-85BDC9FD1C3A}</a:tableStyleId>
              </a:tblPr>
              <a:tblGrid>
                <a:gridCol w="376323">
                  <a:extLst>
                    <a:ext uri="{9D8B030D-6E8A-4147-A177-3AD203B41FA5}">
                      <a16:colId xmlns:a16="http://schemas.microsoft.com/office/drawing/2014/main" val="20000"/>
                    </a:ext>
                  </a:extLst>
                </a:gridCol>
                <a:gridCol w="5099221">
                  <a:extLst>
                    <a:ext uri="{9D8B030D-6E8A-4147-A177-3AD203B41FA5}">
                      <a16:colId xmlns:a16="http://schemas.microsoft.com/office/drawing/2014/main" val="20001"/>
                    </a:ext>
                  </a:extLst>
                </a:gridCol>
                <a:gridCol w="1944798">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339953">
                <a:tc>
                  <a:txBody>
                    <a:bodyPr/>
                    <a:lstStyle/>
                    <a:p>
                      <a:endParaRPr lang="en-US" sz="1300"/>
                    </a:p>
                  </a:txBody>
                  <a:tcPr marL="110642" marR="110642"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200"/>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chemeClr val="tx1"/>
                          </a:solidFill>
                          <a:effectLst/>
                          <a:uLnTx/>
                          <a:uFillTx/>
                          <a:latin typeface="+mn-lt"/>
                        </a:rPr>
                        <a:t>２０２２</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chemeClr val="tx1"/>
                          </a:solidFill>
                          <a:effectLst/>
                          <a:uLnTx/>
                          <a:uFillTx/>
                          <a:latin typeface="+mn-lt"/>
                        </a:rPr>
                        <a:t>２０２３</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chemeClr val="tx1"/>
                          </a:solidFill>
                          <a:effectLst/>
                          <a:uLnTx/>
                          <a:uFillTx/>
                          <a:latin typeface="+mn-lt"/>
                        </a:rPr>
                        <a:t>２０２４</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04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エンゲージメント（総合スコア）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sz="1200" dirty="0">
                          <a:latin typeface="+mn-lt"/>
                        </a:rPr>
                        <a:t>/5</a:t>
                      </a:r>
                      <a:r>
                        <a:rPr lang="ja-JP" altLang="en-US" sz="1200" dirty="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2.7/5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1"/>
                  </a:ext>
                </a:extLst>
              </a:tr>
              <a:tr h="504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労働生産性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全体</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200" dirty="0">
                          <a:latin typeface="+mn-lt"/>
                        </a:rPr>
                        <a:t>620</a:t>
                      </a:r>
                      <a:r>
                        <a:rPr lang="ja-JP" altLang="en-US" sz="1200" dirty="0"/>
                        <a:t>万円</a:t>
                      </a:r>
                      <a:r>
                        <a:rPr lang="en-US" altLang="ja-JP" sz="1200" dirty="0"/>
                        <a:t>/</a:t>
                      </a:r>
                      <a:r>
                        <a:rPr lang="ja-JP" altLang="en-US" sz="1200" dirty="0"/>
                        <a:t>人</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200" dirty="0">
                          <a:latin typeface="+mn-lt"/>
                        </a:rPr>
                        <a:t>525</a:t>
                      </a:r>
                      <a:r>
                        <a:rPr lang="ja-JP" altLang="en-US" sz="1200" dirty="0"/>
                        <a:t>万円</a:t>
                      </a:r>
                      <a:r>
                        <a:rPr lang="en-US" altLang="ja-JP" sz="1200" dirty="0"/>
                        <a:t>/</a:t>
                      </a:r>
                      <a:r>
                        <a:rPr lang="ja-JP" altLang="en-US" sz="1200" dirty="0"/>
                        <a:t>人</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altLang="ja-JP" sz="1400" b="1" i="0" u="none" strike="noStrike" dirty="0">
                          <a:solidFill>
                            <a:srgbClr val="000000"/>
                          </a:solidFill>
                          <a:effectLst/>
                          <a:latin typeface="+mn-ea"/>
                          <a:ea typeface="+mn-ea"/>
                        </a:rPr>
                        <a:t>505</a:t>
                      </a:r>
                      <a:r>
                        <a:rPr lang="ja-JP" altLang="en-US" sz="1400" b="1" i="0" u="none" strike="noStrike" dirty="0">
                          <a:solidFill>
                            <a:srgbClr val="000000"/>
                          </a:solidFill>
                          <a:effectLst/>
                          <a:latin typeface="+mn-ea"/>
                          <a:ea typeface="+mn-ea"/>
                        </a:rPr>
                        <a:t>万円</a:t>
                      </a:r>
                      <a:r>
                        <a:rPr lang="en-US" altLang="ja-JP" sz="1400" b="1" i="0" u="none" strike="noStrike" dirty="0">
                          <a:solidFill>
                            <a:srgbClr val="000000"/>
                          </a:solidFill>
                          <a:effectLst/>
                          <a:latin typeface="+mn-ea"/>
                          <a:ea typeface="+mn-ea"/>
                        </a:rPr>
                        <a:t>/</a:t>
                      </a:r>
                      <a:r>
                        <a:rPr lang="ja-JP" altLang="en-US" sz="1400" b="1" i="0" u="none" strike="noStrike" dirty="0">
                          <a:solidFill>
                            <a:srgbClr val="000000"/>
                          </a:solidFill>
                          <a:effectLst/>
                          <a:latin typeface="+mn-ea"/>
                          <a:ea typeface="+mn-ea"/>
                        </a:rPr>
                        <a:t>人</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504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rPr>
                        <a:t>従業員</a:t>
                      </a:r>
                      <a:r>
                        <a:rPr kumimoji="0" lang="en-US" altLang="ja-JP" sz="1400" b="1" i="0" u="none" strike="noStrike" kern="0" cap="none" spc="0" normalizeH="0" baseline="0" noProof="0" dirty="0">
                          <a:ln>
                            <a:noFill/>
                          </a:ln>
                          <a:effectLst/>
                          <a:uLnTx/>
                          <a:uFillTx/>
                        </a:rPr>
                        <a:t>1</a:t>
                      </a:r>
                      <a:r>
                        <a:rPr kumimoji="0" lang="ja-JP" altLang="en-US" sz="1400" b="1" i="0" u="none" strike="noStrike" kern="0" cap="none" spc="0" normalizeH="0" baseline="0" noProof="0" dirty="0">
                          <a:ln>
                            <a:noFill/>
                          </a:ln>
                          <a:effectLst/>
                          <a:uLnTx/>
                          <a:uFillTx/>
                        </a:rPr>
                        <a:t>人当たりの収益　</a:t>
                      </a:r>
                      <a:r>
                        <a:rPr kumimoji="0" lang="en-US" altLang="ja-JP" sz="1100" b="1" i="0" u="none" strike="noStrike" kern="0" cap="none" spc="0" normalizeH="0" baseline="0" noProof="0" dirty="0">
                          <a:ln>
                            <a:noFill/>
                          </a:ln>
                          <a:effectLst/>
                          <a:uLnTx/>
                          <a:uFillTx/>
                        </a:rPr>
                        <a:t>※</a:t>
                      </a:r>
                      <a:r>
                        <a:rPr kumimoji="0" lang="ja-JP" altLang="en-US" sz="1100" b="1" i="0" u="none" strike="noStrike" kern="0" cap="none" spc="0" normalizeH="0" baseline="0" noProof="0" dirty="0">
                          <a:ln>
                            <a:noFill/>
                          </a:ln>
                          <a:effectLst/>
                          <a:uLnTx/>
                          <a:uFillTx/>
                        </a:rPr>
                        <a:t>全体</a:t>
                      </a:r>
                      <a:endParaRPr kumimoji="0" lang="ja-JP" altLang="en-US" sz="1400" b="1" i="0" u="none" strike="noStrike" kern="0" cap="none" spc="0" normalizeH="0" baseline="0" noProof="0" dirty="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200" dirty="0">
                          <a:latin typeface="+mn-lt"/>
                        </a:rPr>
                        <a:t>73</a:t>
                      </a:r>
                      <a:r>
                        <a:rPr lang="ja-JP" altLang="en-US" sz="1200" dirty="0">
                          <a:latin typeface="+mn-lt"/>
                        </a:rPr>
                        <a:t>万円</a:t>
                      </a:r>
                      <a:r>
                        <a:rPr lang="en-US" altLang="ja-JP" sz="1200" dirty="0">
                          <a:latin typeface="+mn-lt"/>
                        </a:rPr>
                        <a:t>/</a:t>
                      </a:r>
                      <a:r>
                        <a:rPr lang="ja-JP" altLang="en-US" sz="1200" dirty="0">
                          <a:latin typeface="+mn-lt"/>
                        </a:rPr>
                        <a:t>人</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200" dirty="0">
                          <a:latin typeface="+mn-lt"/>
                        </a:rPr>
                        <a:t>36</a:t>
                      </a:r>
                      <a:r>
                        <a:rPr lang="ja-JP" altLang="en-US" sz="1200" dirty="0">
                          <a:latin typeface="+mn-lt"/>
                        </a:rPr>
                        <a:t>万円</a:t>
                      </a:r>
                      <a:r>
                        <a:rPr lang="en-US" altLang="ja-JP" sz="1200" dirty="0">
                          <a:latin typeface="+mn-lt"/>
                        </a:rPr>
                        <a:t>/</a:t>
                      </a:r>
                      <a:r>
                        <a:rPr lang="ja-JP" altLang="en-US" sz="1200" dirty="0">
                          <a:latin typeface="+mn-lt"/>
                        </a:rPr>
                        <a:t>人</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en-US" altLang="ja-JP" sz="1400" b="1" i="0" u="none" strike="noStrike" kern="1200" dirty="0">
                          <a:solidFill>
                            <a:srgbClr val="000000"/>
                          </a:solidFill>
                          <a:effectLst/>
                          <a:latin typeface="+mn-ea"/>
                          <a:ea typeface="+mn-ea"/>
                          <a:cs typeface="+mn-cs"/>
                        </a:rPr>
                        <a:t>37</a:t>
                      </a:r>
                      <a:r>
                        <a:rPr kumimoji="1" lang="ja-JP" altLang="en-US" sz="1400" b="1" i="0" u="none" strike="noStrike" kern="1200" dirty="0">
                          <a:solidFill>
                            <a:srgbClr val="000000"/>
                          </a:solidFill>
                          <a:effectLst/>
                          <a:latin typeface="+mn-ea"/>
                          <a:ea typeface="+mn-ea"/>
                          <a:cs typeface="+mn-cs"/>
                        </a:rPr>
                        <a:t>万円</a:t>
                      </a:r>
                      <a:r>
                        <a:rPr kumimoji="1" lang="en-US" altLang="ja-JP" sz="1400" b="1" i="0" u="none" strike="noStrike" kern="1200" dirty="0">
                          <a:solidFill>
                            <a:srgbClr val="000000"/>
                          </a:solidFill>
                          <a:effectLst/>
                          <a:latin typeface="+mn-ea"/>
                          <a:ea typeface="+mn-ea"/>
                          <a:cs typeface="+mn-cs"/>
                        </a:rPr>
                        <a:t>/</a:t>
                      </a:r>
                      <a:r>
                        <a:rPr kumimoji="1" lang="ja-JP" altLang="en-US" sz="1400" b="1" i="0" u="none" strike="noStrike" kern="1200" dirty="0">
                          <a:solidFill>
                            <a:srgbClr val="000000"/>
                          </a:solidFill>
                          <a:effectLst/>
                          <a:latin typeface="+mn-ea"/>
                          <a:ea typeface="+mn-ea"/>
                          <a:cs typeface="+mn-cs"/>
                        </a:rPr>
                        <a:t>人</a:t>
                      </a:r>
                      <a:endParaRPr kumimoji="1" lang="en-US" sz="1400" b="1" i="0" u="none" strike="noStrike" kern="1200" dirty="0">
                        <a:solidFill>
                          <a:srgbClr val="000000"/>
                        </a:solidFill>
                        <a:effectLst/>
                        <a:latin typeface="+mn-ea"/>
                        <a:ea typeface="+mn-ea"/>
                        <a:cs typeface="+mn-cs"/>
                      </a:endParaRP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504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人的資本</a:t>
                      </a:r>
                      <a:r>
                        <a:rPr kumimoji="0" lang="en-US" altLang="ja-JP" sz="1400" b="1" i="0" u="none" strike="noStrike" kern="0" cap="none" spc="0" normalizeH="0" baseline="0" noProof="0">
                          <a:ln>
                            <a:noFill/>
                          </a:ln>
                          <a:effectLst/>
                          <a:uLnTx/>
                          <a:uFillTx/>
                        </a:rPr>
                        <a:t>RoI</a:t>
                      </a:r>
                      <a:r>
                        <a:rPr kumimoji="0" lang="ja-JP" altLang="en-US" sz="1400" b="1" i="0" u="none" strike="noStrike" kern="0" cap="none" spc="0" normalizeH="0" baseline="0" noProof="0">
                          <a:ln>
                            <a:noFill/>
                          </a:ln>
                          <a:effectLst/>
                          <a:uLnTx/>
                          <a:uFillTx/>
                        </a:rPr>
                        <a:t>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全体</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200" dirty="0">
                          <a:latin typeface="+mn-lt"/>
                        </a:rPr>
                        <a:t>13%</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200" dirty="0">
                          <a:latin typeface="+mn-lt"/>
                        </a:rPr>
                        <a:t>8%</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en-US" sz="1400" b="1" i="0" u="none" strike="noStrike" kern="1200" dirty="0">
                          <a:solidFill>
                            <a:srgbClr val="000000"/>
                          </a:solidFill>
                          <a:effectLst/>
                          <a:latin typeface="+mn-ea"/>
                          <a:ea typeface="+mn-ea"/>
                          <a:cs typeface="+mn-cs"/>
                        </a:rPr>
                        <a:t>-6%</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bl>
          </a:graphicData>
        </a:graphic>
      </p:graphicFrame>
      <p:sp>
        <p:nvSpPr>
          <p:cNvPr id="1894"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2856298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96"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896"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897"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1898"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20</a:t>
            </a:fld>
            <a:endParaRPr lang="ja-JP" altLang="en-US">
              <a:latin typeface="+mn-ea"/>
            </a:endParaRPr>
          </a:p>
        </p:txBody>
      </p:sp>
      <p:sp>
        <p:nvSpPr>
          <p:cNvPr id="1899" name="フローチャート: 端子 477"/>
          <p:cNvSpPr/>
          <p:nvPr/>
        </p:nvSpPr>
        <p:spPr>
          <a:xfrm>
            <a:off x="9001601"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1900"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1901" name="フローチャート: 端子 477"/>
          <p:cNvSpPr/>
          <p:nvPr/>
        </p:nvSpPr>
        <p:spPr>
          <a:xfrm>
            <a:off x="4797668" y="1500063"/>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1902" name="フローチャート: 端子 477"/>
          <p:cNvSpPr/>
          <p:nvPr/>
        </p:nvSpPr>
        <p:spPr>
          <a:xfrm>
            <a:off x="4797668"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1903"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1904"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1905" name="コネクタ: 曲線 5"/>
          <p:cNvCxnSpPr>
            <a:cxnSpLocks/>
            <a:stCxn id="1900" idx="3"/>
            <a:endCxn id="1904"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06" name="コネクタ: 曲線 6"/>
          <p:cNvCxnSpPr>
            <a:cxnSpLocks/>
            <a:stCxn id="1904" idx="2"/>
            <a:endCxn id="1902"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07" name="コネクタ: 曲線 7"/>
          <p:cNvCxnSpPr>
            <a:cxnSpLocks/>
            <a:stCxn id="1902" idx="1"/>
            <a:endCxn id="1903"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08" name="コネクタ: 曲線 8"/>
          <p:cNvCxnSpPr>
            <a:cxnSpLocks/>
            <a:stCxn id="1903" idx="0"/>
            <a:endCxn id="1900"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1909" name="矢印: 右 9"/>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10" name="矢印: 右 12"/>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11" name="矢印: 右 13"/>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12" name="矢印: 右 15"/>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13" name="楕円 32"/>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3</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14" name="楕円 33"/>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algn="ctr"/>
            <a:r>
              <a:rPr kumimoji="0" lang="ja-JP" altLang="en-US" sz="1400" b="1" kern="0">
                <a:solidFill>
                  <a:schemeClr val="bg1">
                    <a:lumMod val="85000"/>
                  </a:schemeClr>
                </a:solidFill>
                <a:latin typeface="+mn-ea"/>
              </a:rPr>
              <a:t>１</a:t>
            </a:r>
          </a:p>
        </p:txBody>
      </p:sp>
      <p:sp>
        <p:nvSpPr>
          <p:cNvPr id="1915" name="楕円 34"/>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2</a:t>
            </a:r>
            <a:endParaRPr kumimoji="0" lang="ja-JP" altLang="en-US" sz="1400" b="1" kern="0">
              <a:latin typeface="+mn-ea"/>
            </a:endParaRPr>
          </a:p>
        </p:txBody>
      </p:sp>
      <p:sp>
        <p:nvSpPr>
          <p:cNvPr id="1916" name="楕円 36"/>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17" name="楕円 37"/>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18" name="楕円 38"/>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graphicFrame>
        <p:nvGraphicFramePr>
          <p:cNvPr id="1919" name="Table 2"/>
          <p:cNvGraphicFramePr>
            <a:graphicFrameLocks noGrp="1"/>
          </p:cNvGraphicFramePr>
          <p:nvPr>
            <p:extLst>
              <p:ext uri="{D42A27DB-BD31-4B8C-83A1-F6EECF244321}">
                <p14:modId xmlns:p14="http://schemas.microsoft.com/office/powerpoint/2010/main" val="3027194195"/>
              </p:ext>
            </p:extLst>
          </p:nvPr>
        </p:nvGraphicFramePr>
        <p:xfrm>
          <a:off x="422560" y="2844863"/>
          <a:ext cx="11309938" cy="3195824"/>
        </p:xfrm>
        <a:graphic>
          <a:graphicData uri="http://schemas.openxmlformats.org/drawingml/2006/table">
            <a:tbl>
              <a:tblPr firstRow="1" bandRow="1">
                <a:tableStyleId>{5C22544A-7EE6-4342-B048-85BDC9FD1C3A}</a:tableStyleId>
              </a:tblPr>
              <a:tblGrid>
                <a:gridCol w="376323">
                  <a:extLst>
                    <a:ext uri="{9D8B030D-6E8A-4147-A177-3AD203B41FA5}">
                      <a16:colId xmlns:a16="http://schemas.microsoft.com/office/drawing/2014/main" val="20000"/>
                    </a:ext>
                  </a:extLst>
                </a:gridCol>
                <a:gridCol w="4004581">
                  <a:extLst>
                    <a:ext uri="{9D8B030D-6E8A-4147-A177-3AD203B41FA5}">
                      <a16:colId xmlns:a16="http://schemas.microsoft.com/office/drawing/2014/main" val="20001"/>
                    </a:ext>
                  </a:extLst>
                </a:gridCol>
                <a:gridCol w="3039438">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338400">
                <a:tc>
                  <a:txBody>
                    <a:bodyPr/>
                    <a:lstStyle/>
                    <a:p>
                      <a:endParaRPr lang="en-US" sz="1300"/>
                    </a:p>
                  </a:txBody>
                  <a:tcPr marL="133877" marR="133877"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300"/>
                    </a:p>
                  </a:txBody>
                  <a:tcPr marL="133877" marR="133877"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2022</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2023</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2024</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59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33877" marR="133877" marT="37785" marB="3778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総従業員数</a:t>
                      </a: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全体　２３人</a:t>
                      </a:r>
                      <a:endParaRPr lang="en-US" altLang="ja-JP" sz="1200" dirty="0">
                        <a:latin typeface="+mn-ea"/>
                        <a:ea typeface="+mn-ea"/>
                      </a:endParaRPr>
                    </a:p>
                    <a:p>
                      <a:pPr algn="r"/>
                      <a:r>
                        <a:rPr lang="ja-JP" altLang="en-US" sz="1200" dirty="0">
                          <a:latin typeface="+mn-ea"/>
                          <a:ea typeface="+mn-ea"/>
                        </a:rPr>
                        <a:t>正規　２０人</a:t>
                      </a:r>
                      <a:endParaRPr lang="en-US" sz="1200" dirty="0">
                        <a:latin typeface="+mn-ea"/>
                        <a:ea typeface="+mn-ea"/>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全体　２６人</a:t>
                      </a:r>
                      <a:endParaRPr lang="en-US" altLang="ja-JP" sz="1200" dirty="0">
                        <a:latin typeface="+mn-ea"/>
                        <a:ea typeface="+mn-ea"/>
                      </a:endParaRPr>
                    </a:p>
                    <a:p>
                      <a:pPr algn="r"/>
                      <a:r>
                        <a:rPr lang="ja-JP" altLang="en-US" sz="1200" dirty="0">
                          <a:latin typeface="+mn-ea"/>
                          <a:ea typeface="+mn-ea"/>
                        </a:rPr>
                        <a:t>正規　２１人</a:t>
                      </a:r>
                      <a:endParaRPr lang="en-US" altLang="ja-JP" sz="1200" dirty="0">
                        <a:latin typeface="+mn-ea"/>
                        <a:ea typeface="+mn-ea"/>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zh-TW" altLang="en-US" sz="1400" b="1" i="0" u="none" strike="noStrike" dirty="0">
                          <a:solidFill>
                            <a:srgbClr val="000000"/>
                          </a:solidFill>
                          <a:effectLst/>
                          <a:latin typeface="+mn-ea"/>
                          <a:ea typeface="+mn-ea"/>
                        </a:rPr>
                        <a:t>全体　</a:t>
                      </a:r>
                      <a:r>
                        <a:rPr lang="ja-JP" altLang="en-US" sz="1400" b="1" i="0" u="none" strike="noStrike" dirty="0">
                          <a:solidFill>
                            <a:srgbClr val="000000"/>
                          </a:solidFill>
                          <a:effectLst/>
                          <a:latin typeface="+mn-ea"/>
                          <a:ea typeface="+mn-ea"/>
                        </a:rPr>
                        <a:t>２５人</a:t>
                      </a:r>
                      <a:endParaRPr lang="en-US" altLang="ja-JP" sz="1400" b="1" i="0" u="none" strike="noStrike" dirty="0">
                        <a:solidFill>
                          <a:srgbClr val="000000"/>
                        </a:solidFill>
                        <a:effectLst/>
                        <a:latin typeface="+mn-ea"/>
                        <a:ea typeface="+mn-ea"/>
                      </a:endParaRPr>
                    </a:p>
                    <a:p>
                      <a:pPr algn="r" fontAlgn="ctr"/>
                      <a:r>
                        <a:rPr lang="zh-TW" altLang="en-US" sz="1400" b="1" i="0" u="none" strike="noStrike" dirty="0">
                          <a:solidFill>
                            <a:srgbClr val="000000"/>
                          </a:solidFill>
                          <a:effectLst/>
                          <a:latin typeface="+mn-ea"/>
                          <a:ea typeface="+mn-ea"/>
                        </a:rPr>
                        <a:t>正規</a:t>
                      </a:r>
                      <a:r>
                        <a:rPr lang="ja-JP" altLang="en-US" sz="1400" b="1" i="0" u="none" strike="noStrike" dirty="0">
                          <a:solidFill>
                            <a:srgbClr val="000000"/>
                          </a:solidFill>
                          <a:effectLst/>
                          <a:latin typeface="+mn-ea"/>
                          <a:ea typeface="+mn-ea"/>
                        </a:rPr>
                        <a:t>　１９人</a:t>
                      </a:r>
                      <a:endParaRPr lang="zh-TW" altLang="en-US" sz="1400" b="1" i="0" u="none" strike="noStrike" dirty="0">
                        <a:solidFill>
                          <a:srgbClr val="000000"/>
                        </a:solidFill>
                        <a:effectLst/>
                        <a:latin typeface="+mn-ea"/>
                        <a:ea typeface="+mn-ea"/>
                      </a:endParaRP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1"/>
                  </a:ext>
                </a:extLst>
              </a:tr>
              <a:tr h="4259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33877" marR="133877"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総額人件費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200" dirty="0">
                          <a:latin typeface="+mn-ea"/>
                          <a:ea typeface="+mn-ea"/>
                        </a:rPr>
                        <a:t>1</a:t>
                      </a:r>
                      <a:r>
                        <a:rPr lang="ja-JP" altLang="en-US" sz="1200" dirty="0">
                          <a:latin typeface="+mn-ea"/>
                          <a:ea typeface="+mn-ea"/>
                        </a:rPr>
                        <a:t>億２３００万円</a:t>
                      </a:r>
                      <a:endParaRPr lang="en-US" altLang="ja-JP" sz="1200" dirty="0">
                        <a:latin typeface="+mn-ea"/>
                        <a:ea typeface="+mn-ea"/>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200" dirty="0">
                          <a:latin typeface="+mn-ea"/>
                          <a:ea typeface="+mn-ea"/>
                        </a:rPr>
                        <a:t>1</a:t>
                      </a:r>
                      <a:r>
                        <a:rPr lang="ja-JP" altLang="en-US" sz="1200" dirty="0">
                          <a:latin typeface="+mn-ea"/>
                          <a:ea typeface="+mn-ea"/>
                        </a:rPr>
                        <a:t>億２４００万円</a:t>
                      </a:r>
                      <a:endParaRPr lang="en-US" sz="1200" dirty="0">
                        <a:latin typeface="+mn-ea"/>
                        <a:ea typeface="+mn-ea"/>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altLang="ja-JP" sz="1400" b="1" i="0" u="none" strike="noStrike" dirty="0">
                          <a:solidFill>
                            <a:srgbClr val="000000"/>
                          </a:solidFill>
                          <a:effectLst/>
                          <a:latin typeface="+mn-ea"/>
                          <a:ea typeface="+mn-ea"/>
                        </a:rPr>
                        <a:t>1</a:t>
                      </a:r>
                      <a:r>
                        <a:rPr lang="ja-JP" altLang="en-US" sz="1400" b="1" i="0" u="none" strike="noStrike" dirty="0">
                          <a:solidFill>
                            <a:srgbClr val="000000"/>
                          </a:solidFill>
                          <a:effectLst/>
                          <a:latin typeface="+mn-ea"/>
                          <a:ea typeface="+mn-ea"/>
                        </a:rPr>
                        <a:t>億３１００万円</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5311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33877" marR="133877"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男女別人材ポートフォリオ</a:t>
                      </a: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正規</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男性６人</a:t>
                      </a:r>
                      <a:r>
                        <a:rPr lang="en-US" altLang="ja-JP" sz="1100" dirty="0">
                          <a:latin typeface="+mn-ea"/>
                          <a:ea typeface="+mn-ea"/>
                        </a:rPr>
                        <a:t> </a:t>
                      </a:r>
                      <a:r>
                        <a:rPr lang="ja-JP" altLang="en-US" sz="1100" dirty="0">
                          <a:latin typeface="+mn-ea"/>
                          <a:ea typeface="+mn-ea"/>
                        </a:rPr>
                        <a:t>女性１４人</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非正規</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男性０人</a:t>
                      </a:r>
                      <a:r>
                        <a:rPr lang="en-US" altLang="ja-JP" sz="1100" dirty="0">
                          <a:latin typeface="+mn-ea"/>
                          <a:ea typeface="+mn-ea"/>
                        </a:rPr>
                        <a:t> </a:t>
                      </a:r>
                      <a:r>
                        <a:rPr lang="ja-JP" altLang="en-US" sz="1100" dirty="0">
                          <a:latin typeface="+mn-ea"/>
                          <a:ea typeface="+mn-ea"/>
                        </a:rPr>
                        <a:t>女性３人</a:t>
                      </a:r>
                      <a:endParaRPr lang="en-US" altLang="ja-JP" sz="1100" dirty="0">
                        <a:latin typeface="+mn-ea"/>
                        <a:ea typeface="+mn-ea"/>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正規</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男性６人</a:t>
                      </a:r>
                      <a:r>
                        <a:rPr lang="en-US" altLang="ja-JP" sz="1100" dirty="0">
                          <a:latin typeface="+mn-ea"/>
                          <a:ea typeface="+mn-ea"/>
                        </a:rPr>
                        <a:t> </a:t>
                      </a:r>
                      <a:r>
                        <a:rPr lang="ja-JP" altLang="en-US" sz="1100" dirty="0">
                          <a:latin typeface="+mn-ea"/>
                          <a:ea typeface="+mn-ea"/>
                        </a:rPr>
                        <a:t>女性１５人</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非正規</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男性０人</a:t>
                      </a:r>
                      <a:r>
                        <a:rPr lang="en-US" altLang="ja-JP" sz="1100" dirty="0">
                          <a:latin typeface="+mn-ea"/>
                          <a:ea typeface="+mn-ea"/>
                        </a:rPr>
                        <a:t> </a:t>
                      </a:r>
                      <a:r>
                        <a:rPr lang="ja-JP" altLang="en-US" sz="1100" dirty="0">
                          <a:latin typeface="+mn-ea"/>
                          <a:ea typeface="+mn-ea"/>
                        </a:rPr>
                        <a:t>女性５人</a:t>
                      </a:r>
                      <a:endParaRPr lang="en-US" altLang="ja-JP" sz="1100" dirty="0">
                        <a:latin typeface="+mn-ea"/>
                        <a:ea typeface="+mn-ea"/>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zh-TW" altLang="en-US" sz="1100" b="1" i="0" u="none" strike="noStrike" kern="1200" dirty="0">
                          <a:solidFill>
                            <a:srgbClr val="000000"/>
                          </a:solidFill>
                          <a:effectLst/>
                          <a:latin typeface="+mn-ea"/>
                          <a:ea typeface="+mn-ea"/>
                          <a:cs typeface="+mn-cs"/>
                        </a:rPr>
                        <a:t>正規</a:t>
                      </a:r>
                    </a:p>
                    <a:p>
                      <a:pPr marL="0" algn="r" defTabSz="914400" rtl="0" eaLnBrk="1" fontAlgn="ctr" latinLnBrk="0" hangingPunct="1"/>
                      <a:r>
                        <a:rPr kumimoji="1" lang="zh-TW" altLang="en-US" sz="1100" b="1" i="0" u="none" strike="noStrike" kern="1200" dirty="0">
                          <a:solidFill>
                            <a:srgbClr val="000000"/>
                          </a:solidFill>
                          <a:effectLst/>
                          <a:latin typeface="+mn-ea"/>
                          <a:ea typeface="+mn-ea"/>
                          <a:cs typeface="+mn-cs"/>
                        </a:rPr>
                        <a:t>男性</a:t>
                      </a:r>
                      <a:r>
                        <a:rPr kumimoji="1" lang="ja-JP" altLang="en-US" sz="1100" b="1" i="0" u="none" strike="noStrike" kern="1200" dirty="0">
                          <a:solidFill>
                            <a:srgbClr val="000000"/>
                          </a:solidFill>
                          <a:effectLst/>
                          <a:latin typeface="+mn-ea"/>
                          <a:ea typeface="+mn-ea"/>
                          <a:cs typeface="+mn-cs"/>
                        </a:rPr>
                        <a:t>４</a:t>
                      </a:r>
                      <a:r>
                        <a:rPr kumimoji="1" lang="zh-TW" altLang="en-US" sz="1100" b="1" i="0" u="none" strike="noStrike" kern="1200" dirty="0">
                          <a:solidFill>
                            <a:srgbClr val="000000"/>
                          </a:solidFill>
                          <a:effectLst/>
                          <a:latin typeface="+mn-ea"/>
                          <a:ea typeface="+mn-ea"/>
                          <a:cs typeface="+mn-cs"/>
                        </a:rPr>
                        <a:t>人 女性</a:t>
                      </a:r>
                      <a:r>
                        <a:rPr kumimoji="1" lang="ja-JP" altLang="en-US" sz="1100" b="1" i="0" u="none" strike="noStrike" kern="1200" dirty="0">
                          <a:solidFill>
                            <a:srgbClr val="000000"/>
                          </a:solidFill>
                          <a:effectLst/>
                          <a:latin typeface="+mn-ea"/>
                          <a:ea typeface="+mn-ea"/>
                          <a:cs typeface="+mn-cs"/>
                        </a:rPr>
                        <a:t>１５</a:t>
                      </a:r>
                      <a:r>
                        <a:rPr kumimoji="1" lang="zh-TW" altLang="en-US" sz="1100" b="1" i="0" u="none" strike="noStrike" kern="1200" dirty="0">
                          <a:solidFill>
                            <a:srgbClr val="000000"/>
                          </a:solidFill>
                          <a:effectLst/>
                          <a:latin typeface="+mn-ea"/>
                          <a:ea typeface="+mn-ea"/>
                          <a:cs typeface="+mn-cs"/>
                        </a:rPr>
                        <a:t>人</a:t>
                      </a:r>
                    </a:p>
                    <a:p>
                      <a:pPr marL="0" algn="r" defTabSz="914400" rtl="0" eaLnBrk="1" fontAlgn="ctr" latinLnBrk="0" hangingPunct="1"/>
                      <a:r>
                        <a:rPr kumimoji="1" lang="zh-TW" altLang="en-US" sz="1100" b="1" i="0" u="none" strike="noStrike" kern="1200" dirty="0">
                          <a:solidFill>
                            <a:srgbClr val="000000"/>
                          </a:solidFill>
                          <a:effectLst/>
                          <a:latin typeface="+mn-ea"/>
                          <a:ea typeface="+mn-ea"/>
                          <a:cs typeface="+mn-cs"/>
                        </a:rPr>
                        <a:t>非正規</a:t>
                      </a:r>
                    </a:p>
                    <a:p>
                      <a:pPr marL="0" algn="r" defTabSz="914400" rtl="0" eaLnBrk="1" fontAlgn="ctr" latinLnBrk="0" hangingPunct="1"/>
                      <a:r>
                        <a:rPr kumimoji="1" lang="zh-TW" altLang="en-US" sz="1100" b="1" i="0" u="none" strike="noStrike" kern="1200" dirty="0">
                          <a:solidFill>
                            <a:srgbClr val="000000"/>
                          </a:solidFill>
                          <a:effectLst/>
                          <a:latin typeface="+mn-ea"/>
                          <a:ea typeface="+mn-ea"/>
                          <a:cs typeface="+mn-cs"/>
                        </a:rPr>
                        <a:t>男性</a:t>
                      </a:r>
                      <a:r>
                        <a:rPr kumimoji="1" lang="ja-JP" altLang="en-US" sz="1100" b="1" i="0" u="none" strike="noStrike" kern="1200" dirty="0">
                          <a:solidFill>
                            <a:srgbClr val="000000"/>
                          </a:solidFill>
                          <a:effectLst/>
                          <a:latin typeface="+mn-ea"/>
                          <a:ea typeface="+mn-ea"/>
                          <a:cs typeface="+mn-cs"/>
                        </a:rPr>
                        <a:t>０</a:t>
                      </a:r>
                      <a:r>
                        <a:rPr kumimoji="1" lang="zh-TW" altLang="en-US" sz="1100" b="1" i="0" u="none" strike="noStrike" kern="1200" dirty="0">
                          <a:solidFill>
                            <a:srgbClr val="000000"/>
                          </a:solidFill>
                          <a:effectLst/>
                          <a:latin typeface="+mn-ea"/>
                          <a:ea typeface="+mn-ea"/>
                          <a:cs typeface="+mn-cs"/>
                        </a:rPr>
                        <a:t>人 女性</a:t>
                      </a:r>
                      <a:r>
                        <a:rPr kumimoji="1" lang="ja-JP" altLang="en-US" sz="1100" b="1" i="0" u="none" strike="noStrike" kern="1200" dirty="0">
                          <a:solidFill>
                            <a:srgbClr val="000000"/>
                          </a:solidFill>
                          <a:effectLst/>
                          <a:latin typeface="+mn-ea"/>
                          <a:ea typeface="+mn-ea"/>
                          <a:cs typeface="+mn-cs"/>
                        </a:rPr>
                        <a:t>６</a:t>
                      </a:r>
                      <a:r>
                        <a:rPr kumimoji="1" lang="zh-TW" altLang="en-US" sz="1100" b="1" i="0" u="none" strike="noStrike" kern="1200" dirty="0">
                          <a:solidFill>
                            <a:srgbClr val="000000"/>
                          </a:solidFill>
                          <a:effectLst/>
                          <a:latin typeface="+mn-ea"/>
                          <a:ea typeface="+mn-ea"/>
                          <a:cs typeface="+mn-cs"/>
                        </a:rPr>
                        <a:t>人</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4259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700" b="0" i="0" u="none" strike="noStrike" kern="0" cap="none" spc="0" normalizeH="0" baseline="0" noProof="0">
                          <a:ln>
                            <a:noFill/>
                          </a:ln>
                          <a:effectLst/>
                          <a:uLnTx/>
                          <a:uFillTx/>
                        </a:rPr>
                        <a:t> </a:t>
                      </a:r>
                      <a:endParaRPr kumimoji="0" lang="ja-JP" altLang="en-US" sz="1700" b="0" i="0" u="none" strike="noStrike" kern="0" cap="none" spc="0" normalizeH="0" baseline="0" noProof="0">
                        <a:ln>
                          <a:noFill/>
                        </a:ln>
                        <a:effectLst/>
                        <a:uLnTx/>
                        <a:uFillTx/>
                      </a:endParaRPr>
                    </a:p>
                  </a:txBody>
                  <a:tcPr marL="133877" marR="133877"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rPr>
                        <a:t>プロフェッショナル人材数　</a:t>
                      </a:r>
                      <a:r>
                        <a:rPr kumimoji="0" lang="en-US" altLang="ja-JP" sz="1100" b="1" i="0" u="none" strike="noStrike" kern="0" cap="none" spc="0" normalizeH="0" baseline="0" noProof="0" dirty="0">
                          <a:ln>
                            <a:noFill/>
                          </a:ln>
                          <a:effectLst/>
                          <a:uLnTx/>
                          <a:uFillTx/>
                        </a:rPr>
                        <a:t>※</a:t>
                      </a:r>
                      <a:r>
                        <a:rPr kumimoji="0" lang="ja-JP" altLang="en-US" sz="1100" b="1" i="0" u="none" strike="noStrike" kern="0" cap="none" spc="0" normalizeH="0" baseline="0" noProof="0" dirty="0">
                          <a:ln>
                            <a:noFill/>
                          </a:ln>
                          <a:effectLst/>
                          <a:uLnTx/>
                          <a:uFillTx/>
                        </a:rPr>
                        <a:t>正規のみ</a:t>
                      </a:r>
                      <a:endParaRPr kumimoji="0" lang="ja-JP" altLang="en-US" sz="1400" b="1" i="0" u="none" strike="noStrike" kern="0" cap="none" spc="0" normalizeH="0" baseline="0" noProof="0" dirty="0">
                        <a:ln>
                          <a:noFill/>
                        </a:ln>
                        <a:effectLst/>
                        <a:uLnTx/>
                        <a:uFillTx/>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０人</a:t>
                      </a:r>
                      <a:endParaRPr lang="en-US" altLang="ja-JP" sz="1200" dirty="0">
                        <a:latin typeface="+mn-ea"/>
                        <a:ea typeface="+mn-ea"/>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０人</a:t>
                      </a:r>
                      <a:endParaRPr lang="en-US" sz="1200" dirty="0">
                        <a:latin typeface="+mn-ea"/>
                        <a:ea typeface="+mn-ea"/>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ja-JP" altLang="en-US" sz="1400" b="1" i="0" u="none" strike="noStrike" kern="1200" dirty="0">
                          <a:solidFill>
                            <a:srgbClr val="000000"/>
                          </a:solidFill>
                          <a:effectLst/>
                          <a:latin typeface="+mn-ea"/>
                          <a:ea typeface="+mn-ea"/>
                          <a:cs typeface="+mn-cs"/>
                        </a:rPr>
                        <a:t>０人</a:t>
                      </a:r>
                      <a:endParaRPr kumimoji="1" lang="en-US" sz="1400" b="1" i="0" u="none" strike="noStrike" kern="1200" dirty="0">
                        <a:solidFill>
                          <a:srgbClr val="000000"/>
                        </a:solidFill>
                        <a:effectLst/>
                        <a:latin typeface="+mn-ea"/>
                        <a:ea typeface="+mn-ea"/>
                        <a:cs typeface="+mn-cs"/>
                      </a:endParaRP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r h="4666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33877" marR="133877"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日本・外国籍別人材ポートフォリオ</a:t>
                      </a: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正規</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日本籍１００</a:t>
                      </a:r>
                      <a:r>
                        <a:rPr lang="en-US" altLang="ja-JP" sz="1100" dirty="0">
                          <a:latin typeface="+mn-ea"/>
                          <a:ea typeface="+mn-ea"/>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非正規</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日本籍１００</a:t>
                      </a:r>
                      <a:r>
                        <a:rPr lang="en-US" altLang="ja-JP" sz="1100" dirty="0">
                          <a:latin typeface="+mn-ea"/>
                          <a:ea typeface="+mn-ea"/>
                        </a:rPr>
                        <a:t>%</a:t>
                      </a: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正規</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日本籍１００</a:t>
                      </a:r>
                      <a:r>
                        <a:rPr lang="en-US" altLang="ja-JP" sz="1100" dirty="0">
                          <a:latin typeface="+mn-ea"/>
                          <a:ea typeface="+mn-ea"/>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非正規</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日本籍１００</a:t>
                      </a:r>
                      <a:r>
                        <a:rPr lang="en-US" altLang="ja-JP" sz="1100" dirty="0">
                          <a:latin typeface="+mn-ea"/>
                          <a:ea typeface="+mn-ea"/>
                        </a:rPr>
                        <a:t>%</a:t>
                      </a: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zh-CN" altLang="en-US" sz="1100" b="1" i="0" u="none" strike="noStrike" kern="1200" dirty="0">
                          <a:solidFill>
                            <a:srgbClr val="000000"/>
                          </a:solidFill>
                          <a:effectLst/>
                          <a:latin typeface="+mn-ea"/>
                          <a:ea typeface="+mn-ea"/>
                          <a:cs typeface="+mn-cs"/>
                        </a:rPr>
                        <a:t>正規</a:t>
                      </a:r>
                    </a:p>
                    <a:p>
                      <a:pPr marL="0" algn="r" defTabSz="914400" rtl="0" eaLnBrk="1" fontAlgn="ctr" latinLnBrk="0" hangingPunct="1"/>
                      <a:r>
                        <a:rPr kumimoji="1" lang="zh-CN" altLang="en-US" sz="1100" b="1" i="0" u="none" strike="noStrike" kern="1200" dirty="0">
                          <a:solidFill>
                            <a:srgbClr val="000000"/>
                          </a:solidFill>
                          <a:effectLst/>
                          <a:latin typeface="+mn-ea"/>
                          <a:ea typeface="+mn-ea"/>
                          <a:cs typeface="+mn-cs"/>
                        </a:rPr>
                        <a:t>日本籍</a:t>
                      </a:r>
                      <a:r>
                        <a:rPr kumimoji="1" lang="ja-JP" altLang="en-US" sz="1100" b="1" i="0" u="none" strike="noStrike" kern="1200" dirty="0">
                          <a:solidFill>
                            <a:srgbClr val="000000"/>
                          </a:solidFill>
                          <a:effectLst/>
                          <a:latin typeface="+mn-ea"/>
                          <a:ea typeface="+mn-ea"/>
                          <a:cs typeface="+mn-cs"/>
                        </a:rPr>
                        <a:t>１００</a:t>
                      </a:r>
                      <a:r>
                        <a:rPr kumimoji="1" lang="en-US" altLang="zh-CN" sz="1100" b="1" i="0" u="none" strike="noStrike" kern="1200" dirty="0">
                          <a:solidFill>
                            <a:srgbClr val="000000"/>
                          </a:solidFill>
                          <a:effectLst/>
                          <a:latin typeface="+mn-ea"/>
                          <a:ea typeface="+mn-ea"/>
                          <a:cs typeface="+mn-cs"/>
                        </a:rPr>
                        <a:t>%</a:t>
                      </a:r>
                    </a:p>
                    <a:p>
                      <a:pPr marL="0" algn="r" defTabSz="914400" rtl="0" eaLnBrk="1" fontAlgn="ctr" latinLnBrk="0" hangingPunct="1"/>
                      <a:r>
                        <a:rPr kumimoji="1" lang="zh-CN" altLang="en-US" sz="1100" b="1" i="0" u="none" strike="noStrike" kern="1200" dirty="0">
                          <a:solidFill>
                            <a:srgbClr val="000000"/>
                          </a:solidFill>
                          <a:effectLst/>
                          <a:latin typeface="+mn-ea"/>
                          <a:ea typeface="+mn-ea"/>
                          <a:cs typeface="+mn-cs"/>
                        </a:rPr>
                        <a:t>非正規</a:t>
                      </a:r>
                    </a:p>
                    <a:p>
                      <a:pPr marL="0" algn="r" defTabSz="914400" rtl="0" eaLnBrk="1" fontAlgn="ctr" latinLnBrk="0" hangingPunct="1"/>
                      <a:r>
                        <a:rPr kumimoji="1" lang="zh-CN" altLang="en-US" sz="1100" b="1" i="0" u="none" strike="noStrike" kern="1200" dirty="0">
                          <a:solidFill>
                            <a:srgbClr val="000000"/>
                          </a:solidFill>
                          <a:effectLst/>
                          <a:latin typeface="+mn-ea"/>
                          <a:ea typeface="+mn-ea"/>
                          <a:cs typeface="+mn-cs"/>
                        </a:rPr>
                        <a:t>日本籍</a:t>
                      </a:r>
                      <a:r>
                        <a:rPr kumimoji="1" lang="ja-JP" altLang="en-US" sz="1100" b="1" i="0" u="none" strike="noStrike" kern="1200" dirty="0">
                          <a:solidFill>
                            <a:srgbClr val="000000"/>
                          </a:solidFill>
                          <a:effectLst/>
                          <a:latin typeface="+mn-ea"/>
                          <a:ea typeface="+mn-ea"/>
                          <a:cs typeface="+mn-cs"/>
                        </a:rPr>
                        <a:t>１００</a:t>
                      </a:r>
                      <a:r>
                        <a:rPr kumimoji="1" lang="en-US" altLang="zh-CN" sz="1100" b="1" i="0" u="none" strike="noStrike" kern="1200" dirty="0">
                          <a:solidFill>
                            <a:srgbClr val="000000"/>
                          </a:solidFill>
                          <a:effectLst/>
                          <a:latin typeface="+mn-ea"/>
                          <a:ea typeface="+mn-ea"/>
                          <a:cs typeface="+mn-cs"/>
                        </a:rPr>
                        <a:t>%</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5"/>
                  </a:ext>
                </a:extLst>
              </a:tr>
            </a:tbl>
          </a:graphicData>
        </a:graphic>
      </p:graphicFrame>
      <p:sp>
        <p:nvSpPr>
          <p:cNvPr id="1920"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1179430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2">
            <a:extLst>
              <a:ext uri="{FF2B5EF4-FFF2-40B4-BE49-F238E27FC236}">
                <a16:creationId xmlns:a16="http://schemas.microsoft.com/office/drawing/2014/main" id="{9536D637-EDC9-B91D-18DC-7E5588C21710}"/>
              </a:ext>
            </a:extLst>
          </p:cNvPr>
          <p:cNvSpPr/>
          <p:nvPr/>
        </p:nvSpPr>
        <p:spPr>
          <a:xfrm>
            <a:off x="1933500" y="2850516"/>
            <a:ext cx="2716364" cy="329194"/>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lstStyle/>
          <a:p>
            <a:pPr algn="ctr"/>
            <a:r>
              <a:rPr lang="ja-JP" altLang="en-US" sz="1400" dirty="0">
                <a:solidFill>
                  <a:schemeClr val="tx1"/>
                </a:solidFill>
                <a:latin typeface="+mn-ea"/>
              </a:rPr>
              <a:t>年齢別ポートフォリオ（正規）</a:t>
            </a:r>
            <a:endParaRPr lang="ja-JP" altLang="ja-JP" sz="1400" dirty="0">
              <a:solidFill>
                <a:schemeClr val="tx1"/>
              </a:solidFill>
              <a:effectLst/>
              <a:latin typeface="+mn-ea"/>
            </a:endParaRPr>
          </a:p>
        </p:txBody>
      </p:sp>
      <p:graphicFrame>
        <p:nvGraphicFramePr>
          <p:cNvPr id="1923"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923"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924"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1925"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21</a:t>
            </a:fld>
            <a:endParaRPr lang="ja-JP" altLang="en-US">
              <a:latin typeface="+mn-ea"/>
            </a:endParaRPr>
          </a:p>
        </p:txBody>
      </p:sp>
      <p:sp>
        <p:nvSpPr>
          <p:cNvPr id="1926" name="フローチャート: 端子 477"/>
          <p:cNvSpPr/>
          <p:nvPr/>
        </p:nvSpPr>
        <p:spPr>
          <a:xfrm>
            <a:off x="9001601"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1927"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1928" name="フローチャート: 端子 477"/>
          <p:cNvSpPr/>
          <p:nvPr/>
        </p:nvSpPr>
        <p:spPr>
          <a:xfrm>
            <a:off x="4797668" y="1500063"/>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1929" name="フローチャート: 端子 477"/>
          <p:cNvSpPr/>
          <p:nvPr/>
        </p:nvSpPr>
        <p:spPr>
          <a:xfrm>
            <a:off x="4797668"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1930"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1931"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1932" name="コネクタ: 曲線 75"/>
          <p:cNvCxnSpPr>
            <a:cxnSpLocks/>
            <a:stCxn id="1927" idx="3"/>
            <a:endCxn id="1931"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33" name="コネクタ: 曲線 76"/>
          <p:cNvCxnSpPr>
            <a:cxnSpLocks/>
            <a:stCxn id="1931" idx="2"/>
            <a:endCxn id="1929"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34" name="コネクタ: 曲線 77"/>
          <p:cNvCxnSpPr>
            <a:cxnSpLocks/>
            <a:stCxn id="1929" idx="1"/>
            <a:endCxn id="1930"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35" name="コネクタ: 曲線 78"/>
          <p:cNvCxnSpPr>
            <a:cxnSpLocks/>
            <a:stCxn id="1930" idx="0"/>
            <a:endCxn id="1927"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1936" name="矢印: 右 79"/>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37" name="矢印: 右 80"/>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38" name="矢印: 右 81"/>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39" name="矢印: 右 82"/>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40" name="楕円 83"/>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3</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41" name="楕円 84"/>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algn="ctr"/>
            <a:r>
              <a:rPr kumimoji="0" lang="ja-JP" altLang="en-US" sz="1400" b="1" kern="0">
                <a:solidFill>
                  <a:schemeClr val="bg1">
                    <a:lumMod val="85000"/>
                  </a:schemeClr>
                </a:solidFill>
                <a:latin typeface="+mn-ea"/>
              </a:rPr>
              <a:t>１</a:t>
            </a:r>
          </a:p>
        </p:txBody>
      </p:sp>
      <p:sp>
        <p:nvSpPr>
          <p:cNvPr id="1942" name="楕円 85"/>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2</a:t>
            </a:r>
            <a:endParaRPr kumimoji="0" lang="ja-JP" altLang="en-US" sz="1400" b="1" kern="0">
              <a:latin typeface="+mn-ea"/>
            </a:endParaRPr>
          </a:p>
        </p:txBody>
      </p:sp>
      <p:sp>
        <p:nvSpPr>
          <p:cNvPr id="1943" name="楕円 86"/>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44" name="楕円 87"/>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45" name="楕円 88"/>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46"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pic>
        <p:nvPicPr>
          <p:cNvPr id="2" name="図 1">
            <a:extLst>
              <a:ext uri="{FF2B5EF4-FFF2-40B4-BE49-F238E27FC236}">
                <a16:creationId xmlns:a16="http://schemas.microsoft.com/office/drawing/2014/main" id="{21C77075-0F16-59DB-B943-34806D79EB8D}"/>
              </a:ext>
            </a:extLst>
          </p:cNvPr>
          <p:cNvPicPr>
            <a:picLocks noChangeAspect="1"/>
          </p:cNvPicPr>
          <p:nvPr/>
        </p:nvPicPr>
        <p:blipFill>
          <a:blip r:embed="rId4"/>
          <a:stretch>
            <a:fillRect/>
          </a:stretch>
        </p:blipFill>
        <p:spPr>
          <a:xfrm>
            <a:off x="1933500" y="3179710"/>
            <a:ext cx="2716364" cy="3361208"/>
          </a:xfrm>
          <a:prstGeom prst="rect">
            <a:avLst/>
          </a:prstGeom>
        </p:spPr>
      </p:pic>
      <p:pic>
        <p:nvPicPr>
          <p:cNvPr id="3" name="図 2">
            <a:extLst>
              <a:ext uri="{FF2B5EF4-FFF2-40B4-BE49-F238E27FC236}">
                <a16:creationId xmlns:a16="http://schemas.microsoft.com/office/drawing/2014/main" id="{008467D9-F016-B342-49EA-6BCE52E58772}"/>
              </a:ext>
            </a:extLst>
          </p:cNvPr>
          <p:cNvPicPr>
            <a:picLocks noChangeAspect="1"/>
          </p:cNvPicPr>
          <p:nvPr/>
        </p:nvPicPr>
        <p:blipFill>
          <a:blip r:embed="rId5"/>
          <a:stretch>
            <a:fillRect/>
          </a:stretch>
        </p:blipFill>
        <p:spPr>
          <a:xfrm>
            <a:off x="7531204" y="3220660"/>
            <a:ext cx="2576035" cy="3361208"/>
          </a:xfrm>
          <a:prstGeom prst="rect">
            <a:avLst/>
          </a:prstGeom>
        </p:spPr>
      </p:pic>
      <p:sp>
        <p:nvSpPr>
          <p:cNvPr id="6" name="正方形/長方形 2">
            <a:extLst>
              <a:ext uri="{FF2B5EF4-FFF2-40B4-BE49-F238E27FC236}">
                <a16:creationId xmlns:a16="http://schemas.microsoft.com/office/drawing/2014/main" id="{B252C535-D13E-1A6B-EAB2-508D30EFDBD7}"/>
              </a:ext>
            </a:extLst>
          </p:cNvPr>
          <p:cNvSpPr/>
          <p:nvPr/>
        </p:nvSpPr>
        <p:spPr>
          <a:xfrm>
            <a:off x="7390875" y="2850516"/>
            <a:ext cx="2716364" cy="329194"/>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lstStyle/>
          <a:p>
            <a:pPr algn="ctr"/>
            <a:r>
              <a:rPr lang="ja-JP" altLang="en-US" sz="1400" dirty="0">
                <a:solidFill>
                  <a:schemeClr val="tx1"/>
                </a:solidFill>
                <a:latin typeface="+mn-ea"/>
              </a:rPr>
              <a:t>年齢別ポートフォリオ（非正規）</a:t>
            </a:r>
            <a:endParaRPr lang="ja-JP" altLang="ja-JP" sz="1400" dirty="0">
              <a:solidFill>
                <a:schemeClr val="tx1"/>
              </a:solidFill>
              <a:effectLst/>
              <a:latin typeface="+mn-ea"/>
            </a:endParaRPr>
          </a:p>
        </p:txBody>
      </p:sp>
    </p:spTree>
    <p:extLst>
      <p:ext uri="{BB962C8B-B14F-4D97-AF65-F5344CB8AC3E}">
        <p14:creationId xmlns:p14="http://schemas.microsoft.com/office/powerpoint/2010/main" val="2368214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50"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950"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951"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1953" name="フローチャート: 端子 477"/>
          <p:cNvSpPr/>
          <p:nvPr/>
        </p:nvSpPr>
        <p:spPr>
          <a:xfrm>
            <a:off x="9001601"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1954"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1955" name="フローチャート: 端子 477"/>
          <p:cNvSpPr/>
          <p:nvPr/>
        </p:nvSpPr>
        <p:spPr>
          <a:xfrm>
            <a:off x="4797668" y="1500063"/>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1956" name="フローチャート: 端子 477"/>
          <p:cNvSpPr/>
          <p:nvPr/>
        </p:nvSpPr>
        <p:spPr>
          <a:xfrm>
            <a:off x="4797668"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1957"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1958"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1959" name="コネクタ: 曲線 75"/>
          <p:cNvCxnSpPr>
            <a:cxnSpLocks/>
            <a:stCxn id="1954" idx="3"/>
            <a:endCxn id="1958"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60" name="コネクタ: 曲線 76"/>
          <p:cNvCxnSpPr>
            <a:cxnSpLocks/>
            <a:stCxn id="1958" idx="2"/>
            <a:endCxn id="1956"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61" name="コネクタ: 曲線 77"/>
          <p:cNvCxnSpPr>
            <a:cxnSpLocks/>
            <a:stCxn id="1956" idx="1"/>
            <a:endCxn id="1957"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62" name="コネクタ: 曲線 78"/>
          <p:cNvCxnSpPr>
            <a:cxnSpLocks/>
            <a:stCxn id="1957" idx="0"/>
            <a:endCxn id="1954"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1963" name="矢印: 右 79"/>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64" name="矢印: 右 80"/>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65" name="矢印: 右 81"/>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66" name="矢印: 右 82"/>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67" name="楕円 83"/>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3</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68" name="楕円 84"/>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algn="ctr"/>
            <a:r>
              <a:rPr kumimoji="0" lang="ja-JP" altLang="en-US" sz="1400" b="1" kern="0">
                <a:solidFill>
                  <a:schemeClr val="bg1">
                    <a:lumMod val="85000"/>
                  </a:schemeClr>
                </a:solidFill>
                <a:latin typeface="+mn-ea"/>
              </a:rPr>
              <a:t>１</a:t>
            </a:r>
          </a:p>
        </p:txBody>
      </p:sp>
      <p:sp>
        <p:nvSpPr>
          <p:cNvPr id="1969" name="楕円 85"/>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2</a:t>
            </a:r>
            <a:endParaRPr kumimoji="0" lang="ja-JP" altLang="en-US" sz="1400" b="1" kern="0">
              <a:latin typeface="+mn-ea"/>
            </a:endParaRPr>
          </a:p>
        </p:txBody>
      </p:sp>
      <p:sp>
        <p:nvSpPr>
          <p:cNvPr id="1970" name="楕円 86"/>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71" name="楕円 87"/>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72" name="楕円 88"/>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73"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
        <p:nvSpPr>
          <p:cNvPr id="4" name="正方形/長方形 2">
            <a:extLst>
              <a:ext uri="{FF2B5EF4-FFF2-40B4-BE49-F238E27FC236}">
                <a16:creationId xmlns:a16="http://schemas.microsoft.com/office/drawing/2014/main" id="{C797CB0E-86F3-9FCF-C736-33ED4453359C}"/>
              </a:ext>
            </a:extLst>
          </p:cNvPr>
          <p:cNvSpPr/>
          <p:nvPr/>
        </p:nvSpPr>
        <p:spPr>
          <a:xfrm>
            <a:off x="4311596" y="2850516"/>
            <a:ext cx="3566718" cy="329194"/>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lstStyle/>
          <a:p>
            <a:pPr algn="ctr"/>
            <a:r>
              <a:rPr lang="ja-JP" altLang="en-US" sz="1400" dirty="0">
                <a:solidFill>
                  <a:schemeClr val="tx1"/>
                </a:solidFill>
                <a:latin typeface="+mn-ea"/>
              </a:rPr>
              <a:t>職種別ポートフォリオ</a:t>
            </a:r>
            <a:endParaRPr lang="ja-JP" altLang="ja-JP" sz="1400" dirty="0">
              <a:solidFill>
                <a:schemeClr val="tx1"/>
              </a:solidFill>
              <a:effectLst/>
              <a:latin typeface="+mn-ea"/>
            </a:endParaRPr>
          </a:p>
        </p:txBody>
      </p:sp>
      <p:pic>
        <p:nvPicPr>
          <p:cNvPr id="6" name="図 5">
            <a:extLst>
              <a:ext uri="{FF2B5EF4-FFF2-40B4-BE49-F238E27FC236}">
                <a16:creationId xmlns:a16="http://schemas.microsoft.com/office/drawing/2014/main" id="{C52EAEF9-1BE8-AF09-0142-3A49B9A65B83}"/>
              </a:ext>
            </a:extLst>
          </p:cNvPr>
          <p:cNvPicPr>
            <a:picLocks noChangeAspect="1"/>
          </p:cNvPicPr>
          <p:nvPr/>
        </p:nvPicPr>
        <p:blipFill>
          <a:blip r:embed="rId4"/>
          <a:stretch>
            <a:fillRect/>
          </a:stretch>
        </p:blipFill>
        <p:spPr>
          <a:xfrm>
            <a:off x="4683608" y="3241318"/>
            <a:ext cx="2822693" cy="2828789"/>
          </a:xfrm>
          <a:prstGeom prst="rect">
            <a:avLst/>
          </a:prstGeom>
        </p:spPr>
      </p:pic>
    </p:spTree>
    <p:extLst>
      <p:ext uri="{BB962C8B-B14F-4D97-AF65-F5344CB8AC3E}">
        <p14:creationId xmlns:p14="http://schemas.microsoft.com/office/powerpoint/2010/main" val="3116203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76"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976"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977" name="タイトル 27"/>
          <p:cNvSpPr>
            <a:spLocks noGrp="1"/>
          </p:cNvSpPr>
          <p:nvPr>
            <p:ph type="title"/>
          </p:nvPr>
        </p:nvSpPr>
        <p:spPr/>
        <p:txBody>
          <a:bodyPr vert="horz">
            <a:normAutofit/>
          </a:bodyPr>
          <a:lstStyle/>
          <a:p>
            <a:r>
              <a:rPr lang="en-US" altLang="ja-JP" dirty="0">
                <a:latin typeface="+mn-ea"/>
                <a:ea typeface="+mn-ea"/>
              </a:rPr>
              <a:t>6</a:t>
            </a:r>
            <a:r>
              <a:rPr kumimoji="1" lang="en-US" altLang="ja-JP" dirty="0">
                <a:latin typeface="+mn-ea"/>
                <a:ea typeface="+mn-ea"/>
              </a:rPr>
              <a:t>. </a:t>
            </a:r>
            <a:r>
              <a:rPr kumimoji="1" lang="ja-JP" altLang="en-US" dirty="0">
                <a:latin typeface="+mn-ea"/>
                <a:ea typeface="+mn-ea"/>
              </a:rPr>
              <a:t>人的資本経営データ（データ集）</a:t>
            </a:r>
            <a:endParaRPr lang="ja-JP" altLang="en-US" dirty="0">
              <a:latin typeface="+mn-ea"/>
              <a:ea typeface="+mn-ea"/>
            </a:endParaRPr>
          </a:p>
        </p:txBody>
      </p:sp>
      <p:sp>
        <p:nvSpPr>
          <p:cNvPr id="1978"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23</a:t>
            </a:fld>
            <a:endParaRPr lang="ja-JP" altLang="en-US">
              <a:latin typeface="+mn-ea"/>
            </a:endParaRPr>
          </a:p>
        </p:txBody>
      </p:sp>
      <p:sp>
        <p:nvSpPr>
          <p:cNvPr id="1979" name="フローチャート: 端子 477"/>
          <p:cNvSpPr/>
          <p:nvPr/>
        </p:nvSpPr>
        <p:spPr>
          <a:xfrm>
            <a:off x="9001601"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1980"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1981" name="フローチャート: 端子 477"/>
          <p:cNvSpPr/>
          <p:nvPr/>
        </p:nvSpPr>
        <p:spPr>
          <a:xfrm>
            <a:off x="4797668" y="1500063"/>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1982" name="フローチャート: 端子 477"/>
          <p:cNvSpPr/>
          <p:nvPr/>
        </p:nvSpPr>
        <p:spPr>
          <a:xfrm>
            <a:off x="4797668" y="2229268"/>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1983"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1984"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1985" name="コネクタ: 曲線 5"/>
          <p:cNvCxnSpPr>
            <a:cxnSpLocks/>
            <a:stCxn id="1980" idx="3"/>
            <a:endCxn id="1984"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86" name="コネクタ: 曲線 6"/>
          <p:cNvCxnSpPr>
            <a:cxnSpLocks/>
            <a:stCxn id="1984" idx="2"/>
            <a:endCxn id="1982"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87" name="コネクタ: 曲線 7"/>
          <p:cNvCxnSpPr>
            <a:cxnSpLocks/>
            <a:stCxn id="1982" idx="1"/>
            <a:endCxn id="1983"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88" name="コネクタ: 曲線 8"/>
          <p:cNvCxnSpPr>
            <a:cxnSpLocks/>
            <a:stCxn id="1983" idx="0"/>
            <a:endCxn id="1980"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1989" name="矢印: 右 9"/>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90" name="矢印: 右 12"/>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91" name="矢印: 右 13"/>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92" name="矢印: 右 15"/>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93" name="楕円 32"/>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3</a:t>
            </a:r>
            <a:endParaRPr kumimoji="0" lang="ja-JP" altLang="en-US" sz="1400" b="1" kern="0">
              <a:latin typeface="+mn-ea"/>
            </a:endParaRPr>
          </a:p>
        </p:txBody>
      </p:sp>
      <p:sp>
        <p:nvSpPr>
          <p:cNvPr id="1994" name="楕円 33"/>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ja-JP" altLang="en-US" sz="1400" b="1" kern="0">
                <a:solidFill>
                  <a:schemeClr val="bg1">
                    <a:lumMod val="85000"/>
                  </a:schemeClr>
                </a:solidFill>
                <a:latin typeface="+mn-ea"/>
              </a:rPr>
              <a:t>１</a:t>
            </a:r>
          </a:p>
        </p:txBody>
      </p:sp>
      <p:sp>
        <p:nvSpPr>
          <p:cNvPr id="1995" name="楕円 34"/>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96" name="楕円 36"/>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97" name="楕円 37"/>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98" name="楕円 38"/>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graphicFrame>
        <p:nvGraphicFramePr>
          <p:cNvPr id="1999" name="Table 2"/>
          <p:cNvGraphicFramePr>
            <a:graphicFrameLocks noGrp="1"/>
          </p:cNvGraphicFramePr>
          <p:nvPr>
            <p:extLst>
              <p:ext uri="{D42A27DB-BD31-4B8C-83A1-F6EECF244321}">
                <p14:modId xmlns:p14="http://schemas.microsoft.com/office/powerpoint/2010/main" val="2497432649"/>
              </p:ext>
            </p:extLst>
          </p:nvPr>
        </p:nvGraphicFramePr>
        <p:xfrm>
          <a:off x="422560" y="2844863"/>
          <a:ext cx="11309938" cy="2622005"/>
        </p:xfrm>
        <a:graphic>
          <a:graphicData uri="http://schemas.openxmlformats.org/drawingml/2006/table">
            <a:tbl>
              <a:tblPr firstRow="1" bandRow="1">
                <a:tableStyleId>{5C22544A-7EE6-4342-B048-85BDC9FD1C3A}</a:tableStyleId>
              </a:tblPr>
              <a:tblGrid>
                <a:gridCol w="376323">
                  <a:extLst>
                    <a:ext uri="{9D8B030D-6E8A-4147-A177-3AD203B41FA5}">
                      <a16:colId xmlns:a16="http://schemas.microsoft.com/office/drawing/2014/main" val="20000"/>
                    </a:ext>
                  </a:extLst>
                </a:gridCol>
                <a:gridCol w="5099221">
                  <a:extLst>
                    <a:ext uri="{9D8B030D-6E8A-4147-A177-3AD203B41FA5}">
                      <a16:colId xmlns:a16="http://schemas.microsoft.com/office/drawing/2014/main" val="20001"/>
                    </a:ext>
                  </a:extLst>
                </a:gridCol>
                <a:gridCol w="1944798">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524401">
                <a:tc>
                  <a:txBody>
                    <a:bodyPr/>
                    <a:lstStyle/>
                    <a:p>
                      <a:endParaRPr lang="en-US" sz="1200"/>
                    </a:p>
                  </a:txBody>
                  <a:tcPr marL="110642" marR="110642"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200"/>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chemeClr val="tx1"/>
                          </a:solidFill>
                          <a:effectLst/>
                          <a:uLnTx/>
                          <a:uFillTx/>
                          <a:latin typeface="+mn-lt"/>
                        </a:rPr>
                        <a:t>２０２２</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rPr>
                        <a:t>２０２３</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rPr>
                        <a:t>２０２４</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24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effectLst/>
                        <a:uLnTx/>
                        <a:uFillTx/>
                      </a:endParaRPr>
                    </a:p>
                  </a:txBody>
                  <a:tcPr marL="110642" marR="110642" marT="37785" marB="3778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雇用形態の転換数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０人</a:t>
                      </a:r>
                      <a:endParaRPr lang="en-US"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０人</a:t>
                      </a:r>
                      <a:endParaRPr lang="en-US" altLang="ja-JP"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ja-JP" altLang="en-US" sz="1400" b="1" i="0" u="none" strike="noStrike" dirty="0">
                          <a:solidFill>
                            <a:srgbClr val="000000"/>
                          </a:solidFill>
                          <a:effectLst/>
                          <a:latin typeface="+mn-ea"/>
                          <a:ea typeface="+mn-ea"/>
                        </a:rPr>
                        <a:t>０人</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0D0D3"/>
                    </a:solidFill>
                  </a:tcPr>
                </a:tc>
                <a:extLst>
                  <a:ext uri="{0D108BD9-81ED-4DB2-BD59-A6C34878D82A}">
                    <a16:rowId xmlns:a16="http://schemas.microsoft.com/office/drawing/2014/main" val="10001"/>
                  </a:ext>
                </a:extLst>
              </a:tr>
              <a:tr h="524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正規雇用の中途採用比率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５</a:t>
                      </a:r>
                      <a:r>
                        <a:rPr lang="en-US" altLang="ja-JP" sz="1200" dirty="0">
                          <a:latin typeface="+mn-ea"/>
                          <a:ea typeface="+mn-ea"/>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１９</a:t>
                      </a:r>
                      <a:r>
                        <a:rPr lang="en-US" sz="1200" dirty="0">
                          <a:latin typeface="+mn-ea"/>
                          <a:ea typeface="+mn-ea"/>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ja-JP" altLang="en-US" sz="1400" b="1" i="0" u="none" strike="noStrike" dirty="0">
                          <a:solidFill>
                            <a:srgbClr val="000000"/>
                          </a:solidFill>
                          <a:effectLst/>
                          <a:latin typeface="+mn-ea"/>
                          <a:ea typeface="+mn-ea"/>
                        </a:rPr>
                        <a:t>１０</a:t>
                      </a:r>
                      <a:r>
                        <a:rPr lang="en-US" altLang="ja-JP" sz="1400" b="1" i="0" u="none" strike="noStrike" dirty="0">
                          <a:solidFill>
                            <a:srgbClr val="000000"/>
                          </a:solidFill>
                          <a:effectLst/>
                          <a:latin typeface="+mn-ea"/>
                          <a:ea typeface="+mn-ea"/>
                        </a:rPr>
                        <a:t>%</a:t>
                      </a:r>
                      <a:endParaRPr lang="ja-JP" altLang="en-US" sz="1400" b="1" i="0" u="none" strike="noStrike" dirty="0">
                        <a:solidFill>
                          <a:srgbClr val="000000"/>
                        </a:solidFill>
                        <a:effectLst/>
                        <a:latin typeface="+mn-ea"/>
                        <a:ea typeface="+mn-ea"/>
                      </a:endParaRP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524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中途採用者の管理職への登用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０人</a:t>
                      </a:r>
                      <a:endParaRPr lang="en-US" altLang="ja-JP"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０人</a:t>
                      </a:r>
                      <a:endParaRPr lang="en-US"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ja-JP" altLang="en-US" sz="1400" b="1" i="0" u="none" strike="noStrike" kern="1200" dirty="0">
                          <a:solidFill>
                            <a:srgbClr val="000000"/>
                          </a:solidFill>
                          <a:effectLst/>
                          <a:latin typeface="+mn-ea"/>
                          <a:ea typeface="+mn-ea"/>
                          <a:cs typeface="+mn-cs"/>
                        </a:rPr>
                        <a:t>０人</a:t>
                      </a:r>
                      <a:endParaRPr kumimoji="1" lang="en-US" sz="1400" b="1" i="0" u="none" strike="noStrike" kern="1200" dirty="0">
                        <a:solidFill>
                          <a:srgbClr val="000000"/>
                        </a:solidFill>
                        <a:effectLst/>
                        <a:latin typeface="+mn-ea"/>
                        <a:ea typeface="+mn-ea"/>
                        <a:cs typeface="+mn-cs"/>
                      </a:endParaRP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524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内部継承率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０</a:t>
                      </a:r>
                      <a:r>
                        <a:rPr lang="en-US" altLang="ja-JP" sz="1200" dirty="0">
                          <a:latin typeface="+mn-ea"/>
                          <a:ea typeface="+mn-ea"/>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０</a:t>
                      </a:r>
                      <a:r>
                        <a:rPr lang="en-US" sz="1200" dirty="0">
                          <a:latin typeface="+mn-ea"/>
                          <a:ea typeface="+mn-ea"/>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ja-JP" altLang="en-US" sz="1400" b="1" i="0" u="none" strike="noStrike" kern="1200" dirty="0">
                          <a:solidFill>
                            <a:srgbClr val="000000"/>
                          </a:solidFill>
                          <a:effectLst/>
                          <a:latin typeface="+mn-ea"/>
                          <a:ea typeface="+mn-ea"/>
                          <a:cs typeface="+mn-cs"/>
                        </a:rPr>
                        <a:t>０</a:t>
                      </a:r>
                      <a:r>
                        <a:rPr kumimoji="1" lang="en-US" sz="1400" b="1" i="0" u="none" strike="noStrike" kern="1200" dirty="0">
                          <a:solidFill>
                            <a:srgbClr val="000000"/>
                          </a:solidFill>
                          <a:effectLst/>
                          <a:latin typeface="+mn-ea"/>
                          <a:ea typeface="+mn-ea"/>
                          <a:cs typeface="+mn-cs"/>
                        </a:rPr>
                        <a:t>%</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bl>
          </a:graphicData>
        </a:graphic>
      </p:graphicFrame>
      <p:sp>
        <p:nvSpPr>
          <p:cNvPr id="2000"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826938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02"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002"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003"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2004"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24</a:t>
            </a:fld>
            <a:endParaRPr lang="ja-JP" altLang="en-US">
              <a:latin typeface="+mn-ea"/>
            </a:endParaRPr>
          </a:p>
        </p:txBody>
      </p:sp>
      <p:graphicFrame>
        <p:nvGraphicFramePr>
          <p:cNvPr id="2005" name="Table 2"/>
          <p:cNvGraphicFramePr>
            <a:graphicFrameLocks noGrp="1"/>
          </p:cNvGraphicFramePr>
          <p:nvPr>
            <p:extLst>
              <p:ext uri="{D42A27DB-BD31-4B8C-83A1-F6EECF244321}">
                <p14:modId xmlns:p14="http://schemas.microsoft.com/office/powerpoint/2010/main" val="2004661381"/>
              </p:ext>
            </p:extLst>
          </p:nvPr>
        </p:nvGraphicFramePr>
        <p:xfrm>
          <a:off x="422560" y="2844863"/>
          <a:ext cx="11309938" cy="3083462"/>
        </p:xfrm>
        <a:graphic>
          <a:graphicData uri="http://schemas.openxmlformats.org/drawingml/2006/table">
            <a:tbl>
              <a:tblPr firstRow="1" bandRow="1">
                <a:tableStyleId>{5C22544A-7EE6-4342-B048-85BDC9FD1C3A}</a:tableStyleId>
              </a:tblPr>
              <a:tblGrid>
                <a:gridCol w="376323">
                  <a:extLst>
                    <a:ext uri="{9D8B030D-6E8A-4147-A177-3AD203B41FA5}">
                      <a16:colId xmlns:a16="http://schemas.microsoft.com/office/drawing/2014/main" val="20000"/>
                    </a:ext>
                  </a:extLst>
                </a:gridCol>
                <a:gridCol w="5099221">
                  <a:extLst>
                    <a:ext uri="{9D8B030D-6E8A-4147-A177-3AD203B41FA5}">
                      <a16:colId xmlns:a16="http://schemas.microsoft.com/office/drawing/2014/main" val="20001"/>
                    </a:ext>
                  </a:extLst>
                </a:gridCol>
                <a:gridCol w="1944798">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407159">
                <a:tc>
                  <a:txBody>
                    <a:bodyPr/>
                    <a:lstStyle/>
                    <a:p>
                      <a:endParaRPr lang="en-US" sz="1300">
                        <a:latin typeface="+mn-lt"/>
                      </a:endParaRPr>
                    </a:p>
                  </a:txBody>
                  <a:tcPr marL="110642" marR="110642"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300">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2022</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rgbClr val="2E2E38"/>
                          </a:solidFill>
                          <a:effectLst/>
                          <a:uLnTx/>
                          <a:uFillTx/>
                          <a:latin typeface="BIZ UDPゴシック"/>
                          <a:ea typeface="BIZ UDPゴシック"/>
                          <a:cs typeface="+mn-cs"/>
                        </a:rPr>
                        <a:t>2023</a:t>
                      </a:r>
                      <a:endPar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rgbClr val="2E2E38"/>
                          </a:solidFill>
                          <a:effectLst/>
                          <a:uLnTx/>
                          <a:uFillTx/>
                          <a:latin typeface="BIZ UDPゴシック"/>
                          <a:ea typeface="BIZ UDPゴシック"/>
                          <a:cs typeface="+mn-cs"/>
                        </a:rPr>
                        <a:t>2024</a:t>
                      </a:r>
                      <a:endPar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07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lt"/>
                        </a:rPr>
                        <a:t>平均残業時間</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正規　５</a:t>
                      </a:r>
                      <a:r>
                        <a:rPr lang="ja-JP" altLang="en-US" sz="1200" dirty="0"/>
                        <a:t>時間</a:t>
                      </a:r>
                      <a:endParaRPr lang="en-US" altLang="ja-JP" sz="1200" dirty="0">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非正規　</a:t>
                      </a:r>
                      <a:r>
                        <a:rPr lang="en-US" altLang="ja-JP" sz="1200" dirty="0">
                          <a:latin typeface="+mn-lt"/>
                        </a:rPr>
                        <a:t>0</a:t>
                      </a:r>
                      <a:r>
                        <a:rPr lang="ja-JP" altLang="en-US" sz="1200" dirty="0">
                          <a:latin typeface="+mn-lt"/>
                        </a:rPr>
                        <a:t>時間</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正規　５</a:t>
                      </a:r>
                      <a:r>
                        <a:rPr lang="ja-JP" altLang="en-US" sz="1200" dirty="0"/>
                        <a:t>時間</a:t>
                      </a:r>
                      <a:endParaRPr lang="en-US" altLang="ja-JP" sz="1200" dirty="0">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非正規　</a:t>
                      </a:r>
                      <a:r>
                        <a:rPr lang="en-US" altLang="ja-JP" sz="1200" dirty="0">
                          <a:latin typeface="+mn-lt"/>
                        </a:rPr>
                        <a:t>0</a:t>
                      </a:r>
                      <a:r>
                        <a:rPr lang="ja-JP" altLang="en-US" sz="1200" dirty="0">
                          <a:latin typeface="+mn-lt"/>
                        </a:rPr>
                        <a:t>時間</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zh-TW" altLang="en-US" sz="1400" b="1" i="0" u="none" strike="noStrike" kern="1200" dirty="0">
                          <a:solidFill>
                            <a:srgbClr val="000000"/>
                          </a:solidFill>
                          <a:effectLst/>
                          <a:latin typeface="+mn-ea"/>
                          <a:ea typeface="+mn-ea"/>
                          <a:cs typeface="+mn-cs"/>
                        </a:rPr>
                        <a:t>正規　</a:t>
                      </a:r>
                      <a:r>
                        <a:rPr kumimoji="1" lang="ja-JP" altLang="en-US" sz="1400" b="1" i="0" u="none" strike="noStrike" kern="1200" dirty="0">
                          <a:solidFill>
                            <a:srgbClr val="000000"/>
                          </a:solidFill>
                          <a:effectLst/>
                          <a:latin typeface="+mn-ea"/>
                          <a:ea typeface="+mn-ea"/>
                          <a:cs typeface="+mn-cs"/>
                        </a:rPr>
                        <a:t>５時間</a:t>
                      </a:r>
                      <a:endParaRPr kumimoji="1" lang="zh-TW" altLang="en-US" sz="1400" b="1" i="0" u="none" strike="noStrike" kern="1200" dirty="0">
                        <a:solidFill>
                          <a:srgbClr val="000000"/>
                        </a:solidFill>
                        <a:effectLst/>
                        <a:latin typeface="+mn-ea"/>
                        <a:ea typeface="+mn-ea"/>
                        <a:cs typeface="+mn-cs"/>
                      </a:endParaRPr>
                    </a:p>
                    <a:p>
                      <a:pPr marL="0" algn="r" defTabSz="914400" rtl="0" eaLnBrk="1" fontAlgn="ctr" latinLnBrk="0" hangingPunct="1"/>
                      <a:r>
                        <a:rPr kumimoji="1" lang="zh-TW" altLang="en-US" sz="1400" b="1" i="0" u="none" strike="noStrike" kern="1200" dirty="0">
                          <a:solidFill>
                            <a:srgbClr val="000000"/>
                          </a:solidFill>
                          <a:effectLst/>
                          <a:latin typeface="+mn-ea"/>
                          <a:ea typeface="+mn-ea"/>
                          <a:cs typeface="+mn-cs"/>
                        </a:rPr>
                        <a:t>非正規　</a:t>
                      </a:r>
                      <a:r>
                        <a:rPr kumimoji="1" lang="ja-JP" altLang="en-US" sz="1400" b="1" i="0" u="none" strike="noStrike" kern="1200" dirty="0">
                          <a:solidFill>
                            <a:srgbClr val="000000"/>
                          </a:solidFill>
                          <a:effectLst/>
                          <a:latin typeface="+mn-ea"/>
                          <a:ea typeface="+mn-ea"/>
                          <a:cs typeface="+mn-cs"/>
                        </a:rPr>
                        <a:t>０時間</a:t>
                      </a:r>
                      <a:endParaRPr kumimoji="1" lang="zh-TW" altLang="en-US" sz="1400" b="1" i="0" u="none" strike="noStrike" kern="1200" dirty="0">
                        <a:solidFill>
                          <a:srgbClr val="000000"/>
                        </a:solidFill>
                        <a:effectLst/>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1"/>
                  </a:ext>
                </a:extLst>
              </a:tr>
              <a:tr h="407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lt"/>
                        </a:rPr>
                        <a:t>管理職</a:t>
                      </a:r>
                      <a:r>
                        <a:rPr kumimoji="0" lang="en-US" altLang="ja-JP" sz="1400" b="1" i="0" u="none" strike="noStrike" kern="0" cap="none" spc="0" normalizeH="0" baseline="0" noProof="0">
                          <a:ln>
                            <a:noFill/>
                          </a:ln>
                          <a:effectLst/>
                          <a:uLnTx/>
                          <a:uFillTx/>
                          <a:latin typeface="+mn-lt"/>
                        </a:rPr>
                        <a:t>1</a:t>
                      </a:r>
                      <a:r>
                        <a:rPr kumimoji="0" lang="ja-JP" altLang="en-US" sz="1400" b="1" i="0" u="none" strike="noStrike" kern="0" cap="none" spc="0" normalizeH="0" baseline="0" noProof="0">
                          <a:ln>
                            <a:noFill/>
                          </a:ln>
                          <a:effectLst/>
                          <a:uLnTx/>
                          <a:uFillTx/>
                          <a:latin typeface="+mn-lt"/>
                        </a:rPr>
                        <a:t>人当たりの部下数　</a:t>
                      </a:r>
                      <a:r>
                        <a:rPr kumimoji="0" lang="en-US" altLang="ja-JP" sz="1100" b="1" i="0" u="none" strike="noStrike" kern="0" cap="none" spc="0" normalizeH="0" baseline="0" noProof="0">
                          <a:ln>
                            <a:noFill/>
                          </a:ln>
                          <a:effectLst/>
                          <a:uLnTx/>
                          <a:uFillTx/>
                          <a:latin typeface="+mn-lt"/>
                        </a:rPr>
                        <a:t>※</a:t>
                      </a:r>
                      <a:r>
                        <a:rPr kumimoji="0" lang="ja-JP" altLang="en-US" sz="1100" b="1" i="0" u="none" strike="noStrike" kern="0" cap="none" spc="0" normalizeH="0" baseline="0" noProof="0">
                          <a:ln>
                            <a:noFill/>
                          </a:ln>
                          <a:effectLst/>
                          <a:uLnTx/>
                          <a:uFillTx/>
                          <a:latin typeface="+mn-lt"/>
                        </a:rPr>
                        <a:t>正規のみ</a:t>
                      </a:r>
                      <a:endParaRPr kumimoji="0" lang="ja-JP" altLang="en-US" sz="1400" b="1"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６人</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６人</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ja-JP" altLang="en-US" sz="1400" b="1" i="0" u="none" strike="noStrike" kern="1200" dirty="0">
                          <a:solidFill>
                            <a:srgbClr val="000000"/>
                          </a:solidFill>
                          <a:effectLst/>
                          <a:latin typeface="+mn-ea"/>
                          <a:ea typeface="+mn-ea"/>
                          <a:cs typeface="+mn-cs"/>
                        </a:rPr>
                        <a:t>５人</a:t>
                      </a:r>
                      <a:endParaRPr kumimoji="1" lang="en-US" sz="1400" b="1" i="0" u="none" strike="noStrike" kern="1200" dirty="0">
                        <a:solidFill>
                          <a:srgbClr val="000000"/>
                        </a:solidFill>
                        <a:effectLst/>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407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lt"/>
                        </a:rPr>
                        <a:t>男性の育児休業取得率　</a:t>
                      </a:r>
                      <a:r>
                        <a:rPr kumimoji="0" lang="en-US" altLang="ja-JP" sz="1100" b="1" i="0" u="none" strike="noStrike" kern="0" cap="none" spc="0" normalizeH="0" baseline="0" noProof="0">
                          <a:ln>
                            <a:noFill/>
                          </a:ln>
                          <a:effectLst/>
                          <a:uLnTx/>
                          <a:uFillTx/>
                          <a:latin typeface="+mn-lt"/>
                        </a:rPr>
                        <a:t>※</a:t>
                      </a:r>
                      <a:r>
                        <a:rPr kumimoji="0" lang="ja-JP" altLang="en-US" sz="1100" b="1" i="0" u="none" strike="noStrike" kern="0" cap="none" spc="0" normalizeH="0" baseline="0" noProof="0">
                          <a:ln>
                            <a:noFill/>
                          </a:ln>
                          <a:effectLst/>
                          <a:uLnTx/>
                          <a:uFillTx/>
                          <a:latin typeface="+mn-lt"/>
                        </a:rPr>
                        <a:t>正規のみ</a:t>
                      </a:r>
                      <a:endParaRPr kumimoji="0" lang="ja-JP" altLang="en-US" sz="1400" b="1"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０</a:t>
                      </a:r>
                      <a:r>
                        <a:rPr lang="en-US" altLang="ja-JP" sz="1200" dirty="0">
                          <a:latin typeface="+mn-lt"/>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０</a:t>
                      </a:r>
                      <a:r>
                        <a:rPr lang="en-US" altLang="ja-JP" sz="1200" dirty="0">
                          <a:latin typeface="+mn-lt"/>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ja-JP" altLang="en-US" sz="1400" b="1" i="0" u="none" strike="noStrike" kern="1200" dirty="0">
                          <a:solidFill>
                            <a:srgbClr val="000000"/>
                          </a:solidFill>
                          <a:effectLst/>
                          <a:latin typeface="+mn-ea"/>
                          <a:ea typeface="+mn-ea"/>
                          <a:cs typeface="+mn-cs"/>
                        </a:rPr>
                        <a:t>０</a:t>
                      </a:r>
                      <a:r>
                        <a:rPr kumimoji="1" lang="en-US" sz="1400" b="1" i="0" u="none" strike="noStrike" kern="1200" dirty="0">
                          <a:solidFill>
                            <a:srgbClr val="000000"/>
                          </a:solidFill>
                          <a:effectLst/>
                          <a:latin typeface="+mn-ea"/>
                          <a:ea typeface="+mn-ea"/>
                          <a:cs typeface="+mn-cs"/>
                        </a:rPr>
                        <a:t>%</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407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lt"/>
                        </a:rPr>
                        <a:t>女性の育休復帰後就業継続率　</a:t>
                      </a:r>
                      <a:r>
                        <a:rPr kumimoji="0" lang="en-US" altLang="ja-JP" sz="1100" b="1" i="0" u="none" strike="noStrike" kern="0" cap="none" spc="0" normalizeH="0" baseline="0" noProof="0">
                          <a:ln>
                            <a:noFill/>
                          </a:ln>
                          <a:effectLst/>
                          <a:uLnTx/>
                          <a:uFillTx/>
                          <a:latin typeface="+mn-lt"/>
                        </a:rPr>
                        <a:t>※</a:t>
                      </a:r>
                      <a:r>
                        <a:rPr kumimoji="0" lang="ja-JP" altLang="en-US" sz="1100" b="1" i="0" u="none" strike="noStrike" kern="0" cap="none" spc="0" normalizeH="0" baseline="0" noProof="0">
                          <a:ln>
                            <a:noFill/>
                          </a:ln>
                          <a:effectLst/>
                          <a:uLnTx/>
                          <a:uFillTx/>
                          <a:latin typeface="+mn-lt"/>
                        </a:rPr>
                        <a:t>正規のみ</a:t>
                      </a:r>
                      <a:endParaRPr kumimoji="0" lang="ja-JP" altLang="en-US" sz="1400" b="1"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０</a:t>
                      </a:r>
                      <a:r>
                        <a:rPr lang="en-US" altLang="ja-JP" sz="1200" dirty="0">
                          <a:latin typeface="+mn-lt"/>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０</a:t>
                      </a:r>
                      <a:r>
                        <a:rPr lang="en-US" altLang="ja-JP" sz="1200" dirty="0">
                          <a:latin typeface="+mn-lt"/>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ja-JP" altLang="en-US" sz="1400" b="1" i="0" u="none" strike="noStrike" kern="1200" dirty="0">
                          <a:solidFill>
                            <a:srgbClr val="000000"/>
                          </a:solidFill>
                          <a:effectLst/>
                          <a:latin typeface="+mn-ea"/>
                          <a:ea typeface="+mn-ea"/>
                          <a:cs typeface="+mn-cs"/>
                        </a:rPr>
                        <a:t>０</a:t>
                      </a:r>
                      <a:r>
                        <a:rPr kumimoji="1" lang="en-US" sz="1400" b="1" i="0" u="none" strike="noStrike" kern="1200" dirty="0">
                          <a:solidFill>
                            <a:srgbClr val="000000"/>
                          </a:solidFill>
                          <a:effectLst/>
                          <a:latin typeface="+mn-ea"/>
                          <a:ea typeface="+mn-ea"/>
                          <a:cs typeface="+mn-cs"/>
                        </a:rPr>
                        <a:t>%</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r h="407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lt"/>
                          <a:ea typeface="+mn-ea"/>
                        </a:rPr>
                        <a:t>有給休暇取得率</a:t>
                      </a:r>
                      <a:r>
                        <a:rPr kumimoji="0" lang="ja-JP" altLang="en-US" sz="1800" b="1" i="0" u="none" strike="noStrike" kern="0" cap="none" spc="0" normalizeH="0" baseline="0" noProof="0">
                          <a:ln>
                            <a:noFill/>
                          </a:ln>
                          <a:effectLst/>
                          <a:uLnTx/>
                          <a:uFillTx/>
                          <a:latin typeface="+mn-lt"/>
                          <a:ea typeface="+mn-ea"/>
                        </a:rPr>
                        <a:t>　</a:t>
                      </a:r>
                      <a:r>
                        <a:rPr kumimoji="0" lang="en-US" altLang="ja-JP" sz="1100" b="1" i="0" u="none" strike="noStrike" kern="0" cap="none" spc="0" normalizeH="0" baseline="0" noProof="0">
                          <a:ln>
                            <a:noFill/>
                          </a:ln>
                          <a:effectLst/>
                          <a:uLnTx/>
                          <a:uFillTx/>
                          <a:latin typeface="+mn-lt"/>
                          <a:ea typeface="+mn-ea"/>
                        </a:rPr>
                        <a:t>※</a:t>
                      </a:r>
                      <a:r>
                        <a:rPr kumimoji="0" lang="ja-JP" altLang="en-US" sz="1100" b="1" i="0" u="none" strike="noStrike" kern="0" cap="none" spc="0" normalizeH="0" baseline="0" noProof="0">
                          <a:ln>
                            <a:noFill/>
                          </a:ln>
                          <a:effectLst/>
                          <a:uLnTx/>
                          <a:uFillTx/>
                          <a:latin typeface="+mn-lt"/>
                          <a:ea typeface="+mn-ea"/>
                        </a:rPr>
                        <a:t>正規のみ</a:t>
                      </a:r>
                      <a:endParaRPr kumimoji="0" lang="ja-JP" altLang="en-US" sz="1400" b="1" i="0" u="none" strike="noStrike" kern="0" cap="none" spc="0" normalizeH="0" baseline="0" noProof="0">
                        <a:ln>
                          <a:noFill/>
                        </a:ln>
                        <a:effectLst/>
                        <a:uLnTx/>
                        <a:uFillTx/>
                        <a:latin typeface="+mn-lt"/>
                        <a:ea typeface="+mn-ea"/>
                      </a:endParaRPr>
                    </a:p>
                  </a:txBody>
                  <a:tcPr marL="110642" marR="110642" marT="37785" marB="37785">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６６</a:t>
                      </a:r>
                      <a:r>
                        <a:rPr lang="en-US" altLang="ja-JP" sz="1200" dirty="0">
                          <a:latin typeface="+mn-lt"/>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７７</a:t>
                      </a:r>
                      <a:r>
                        <a:rPr lang="en-US" altLang="ja-JP" sz="1200" dirty="0">
                          <a:latin typeface="+mn-lt"/>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en-US" sz="1400" b="1" i="0" u="none" strike="noStrike" kern="1200" dirty="0">
                          <a:solidFill>
                            <a:srgbClr val="000000"/>
                          </a:solidFill>
                          <a:effectLst/>
                          <a:latin typeface="+mn-ea"/>
                          <a:ea typeface="+mn-ea"/>
                          <a:cs typeface="+mn-cs"/>
                        </a:rPr>
                        <a:t>78%</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5"/>
                  </a:ext>
                </a:extLst>
              </a:tr>
              <a:tr h="5453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lt"/>
                        </a:rPr>
                        <a:t>フレキシブルワーク制度の利用数</a:t>
                      </a:r>
                      <a:r>
                        <a:rPr kumimoji="0" lang="en-US" altLang="ja-JP" sz="1400" b="1" i="0" u="none" strike="noStrike" kern="0" cap="none" spc="0" normalizeH="0" baseline="0" noProof="0">
                          <a:ln>
                            <a:noFill/>
                          </a:ln>
                          <a:effectLst/>
                          <a:uLnTx/>
                          <a:uFillTx/>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latin typeface="+mn-lt"/>
                        </a:rPr>
                        <a:t>（フレックス・リモート・副業　等）</a:t>
                      </a:r>
                      <a:endParaRPr kumimoji="0" lang="ja-JP" altLang="en-US" sz="1400" b="1"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rPr>
                        <a:t>0</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rPr>
                        <a:t>0</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2E2E38"/>
                          </a:solidFill>
                          <a:effectLst/>
                          <a:uLnTx/>
                          <a:uFillTx/>
                          <a:latin typeface="+mn-ea"/>
                          <a:ea typeface="+mn-ea"/>
                          <a:cs typeface="+mn-cs"/>
                        </a:rPr>
                        <a:t>0</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6"/>
                  </a:ext>
                </a:extLst>
              </a:tr>
            </a:tbl>
          </a:graphicData>
        </a:graphic>
      </p:graphicFrame>
      <p:sp>
        <p:nvSpPr>
          <p:cNvPr id="2006" name="フローチャート: 端子 477"/>
          <p:cNvSpPr/>
          <p:nvPr/>
        </p:nvSpPr>
        <p:spPr>
          <a:xfrm>
            <a:off x="9001601"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2007"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2008" name="フローチャート: 端子 477"/>
          <p:cNvSpPr/>
          <p:nvPr/>
        </p:nvSpPr>
        <p:spPr>
          <a:xfrm>
            <a:off x="4797668" y="1500063"/>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2009" name="フローチャート: 端子 477"/>
          <p:cNvSpPr/>
          <p:nvPr/>
        </p:nvSpPr>
        <p:spPr>
          <a:xfrm>
            <a:off x="4797668" y="2229268"/>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2010"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2011"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2012" name="コネクタ: 曲線 19"/>
          <p:cNvCxnSpPr>
            <a:cxnSpLocks/>
            <a:stCxn id="2007" idx="3"/>
            <a:endCxn id="2011"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13" name="コネクタ: 曲線 20"/>
          <p:cNvCxnSpPr>
            <a:cxnSpLocks/>
            <a:stCxn id="2011" idx="2"/>
            <a:endCxn id="2009"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14" name="コネクタ: 曲線 21"/>
          <p:cNvCxnSpPr>
            <a:cxnSpLocks/>
            <a:stCxn id="2009" idx="1"/>
            <a:endCxn id="2010"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15" name="コネクタ: 曲線 22"/>
          <p:cNvCxnSpPr>
            <a:cxnSpLocks/>
            <a:stCxn id="2010" idx="0"/>
            <a:endCxn id="2007"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2016" name="矢印: 右 23"/>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17" name="矢印: 右 24"/>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18" name="矢印: 右 25"/>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19" name="矢印: 右 26"/>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20" name="楕円 29"/>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3</a:t>
            </a:r>
            <a:endParaRPr kumimoji="0" lang="ja-JP" altLang="en-US" sz="1400" b="1" kern="0">
              <a:latin typeface="+mn-ea"/>
            </a:endParaRPr>
          </a:p>
        </p:txBody>
      </p:sp>
      <p:sp>
        <p:nvSpPr>
          <p:cNvPr id="2021" name="楕円 30"/>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ja-JP" altLang="en-US" sz="1400" b="1" kern="0">
                <a:solidFill>
                  <a:schemeClr val="bg1">
                    <a:lumMod val="85000"/>
                  </a:schemeClr>
                </a:solidFill>
                <a:latin typeface="+mn-ea"/>
              </a:rPr>
              <a:t>１</a:t>
            </a:r>
          </a:p>
        </p:txBody>
      </p:sp>
      <p:sp>
        <p:nvSpPr>
          <p:cNvPr id="2022" name="楕円 31"/>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23" name="楕円 35"/>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24" name="楕円 39"/>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25" name="楕円 40"/>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26"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1015434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28"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028"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029"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2030"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25</a:t>
            </a:fld>
            <a:endParaRPr lang="ja-JP" altLang="en-US">
              <a:latin typeface="+mn-ea"/>
            </a:endParaRPr>
          </a:p>
        </p:txBody>
      </p:sp>
      <p:graphicFrame>
        <p:nvGraphicFramePr>
          <p:cNvPr id="2031" name="Table 2"/>
          <p:cNvGraphicFramePr>
            <a:graphicFrameLocks noGrp="1"/>
          </p:cNvGraphicFramePr>
          <p:nvPr>
            <p:extLst>
              <p:ext uri="{D42A27DB-BD31-4B8C-83A1-F6EECF244321}">
                <p14:modId xmlns:p14="http://schemas.microsoft.com/office/powerpoint/2010/main" val="1203690101"/>
              </p:ext>
            </p:extLst>
          </p:nvPr>
        </p:nvGraphicFramePr>
        <p:xfrm>
          <a:off x="422560" y="2844863"/>
          <a:ext cx="11309938" cy="3218630"/>
        </p:xfrm>
        <a:graphic>
          <a:graphicData uri="http://schemas.openxmlformats.org/drawingml/2006/table">
            <a:tbl>
              <a:tblPr firstRow="1" bandRow="1">
                <a:tableStyleId>{5C22544A-7EE6-4342-B048-85BDC9FD1C3A}</a:tableStyleId>
              </a:tblPr>
              <a:tblGrid>
                <a:gridCol w="376323">
                  <a:extLst>
                    <a:ext uri="{9D8B030D-6E8A-4147-A177-3AD203B41FA5}">
                      <a16:colId xmlns:a16="http://schemas.microsoft.com/office/drawing/2014/main" val="20000"/>
                    </a:ext>
                  </a:extLst>
                </a:gridCol>
                <a:gridCol w="5099221">
                  <a:extLst>
                    <a:ext uri="{9D8B030D-6E8A-4147-A177-3AD203B41FA5}">
                      <a16:colId xmlns:a16="http://schemas.microsoft.com/office/drawing/2014/main" val="20001"/>
                    </a:ext>
                  </a:extLst>
                </a:gridCol>
                <a:gridCol w="1944798">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498055">
                <a:tc>
                  <a:txBody>
                    <a:bodyPr/>
                    <a:lstStyle/>
                    <a:p>
                      <a:endParaRPr lang="en-US" sz="1300">
                        <a:latin typeface="+mn-ea"/>
                        <a:ea typeface="+mn-ea"/>
                      </a:endParaRPr>
                    </a:p>
                  </a:txBody>
                  <a:tcPr marL="110642" marR="110642"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300">
                        <a:latin typeface="+mn-ea"/>
                        <a:ea typeface="+mn-ea"/>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2022</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rgbClr val="2E2E38"/>
                          </a:solidFill>
                          <a:effectLst/>
                          <a:uLnTx/>
                          <a:uFillTx/>
                          <a:latin typeface="BIZ UDPゴシック"/>
                          <a:ea typeface="BIZ UDPゴシック"/>
                          <a:cs typeface="+mn-cs"/>
                        </a:rPr>
                        <a:t>2023</a:t>
                      </a:r>
                      <a:endPar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rgbClr val="2E2E38"/>
                          </a:solidFill>
                          <a:effectLst/>
                          <a:uLnTx/>
                          <a:uFillTx/>
                          <a:latin typeface="BIZ UDPゴシック"/>
                          <a:ea typeface="BIZ UDPゴシック"/>
                          <a:cs typeface="+mn-cs"/>
                        </a:rPr>
                        <a:t>2024</a:t>
                      </a:r>
                      <a:endPar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ea"/>
                        <a:ea typeface="+mn-ea"/>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ea"/>
                          <a:ea typeface="+mn-ea"/>
                        </a:rPr>
                        <a:t>女性管理職比率・人数</a:t>
                      </a:r>
                      <a:r>
                        <a:rPr kumimoji="0" lang="ja-JP" altLang="en-US" sz="1800" b="1" i="0" u="none" strike="noStrike" kern="0" cap="none" spc="0" normalizeH="0" baseline="0" noProof="0">
                          <a:ln>
                            <a:noFill/>
                          </a:ln>
                          <a:effectLst/>
                          <a:uLnTx/>
                          <a:uFillTx/>
                          <a:latin typeface="+mn-ea"/>
                          <a:ea typeface="+mn-ea"/>
                        </a:rPr>
                        <a:t>　</a:t>
                      </a:r>
                      <a:r>
                        <a:rPr kumimoji="0" lang="en-US" altLang="ja-JP" sz="1100" b="1" i="0" u="none" strike="noStrike" kern="0" cap="none" spc="0" normalizeH="0" baseline="0" noProof="0">
                          <a:ln>
                            <a:noFill/>
                          </a:ln>
                          <a:effectLst/>
                          <a:uLnTx/>
                          <a:uFillTx/>
                          <a:latin typeface="+mn-ea"/>
                          <a:ea typeface="+mn-ea"/>
                        </a:rPr>
                        <a:t>※</a:t>
                      </a:r>
                      <a:r>
                        <a:rPr kumimoji="0" lang="ja-JP" altLang="en-US" sz="1100" b="1" i="0" u="none" strike="noStrike" kern="0" cap="none" spc="0" normalizeH="0" baseline="0" noProof="0">
                          <a:ln>
                            <a:noFill/>
                          </a:ln>
                          <a:effectLst/>
                          <a:uLnTx/>
                          <a:uFillTx/>
                          <a:latin typeface="+mn-ea"/>
                          <a:ea typeface="+mn-ea"/>
                        </a:rPr>
                        <a:t>正規のみ</a:t>
                      </a:r>
                      <a:endParaRPr kumimoji="0" lang="ja-JP" altLang="en-US" sz="1400" b="1" i="0" u="none" strike="noStrike" kern="0" cap="none" spc="0" normalizeH="0" baseline="0" noProof="0">
                        <a:ln>
                          <a:noFill/>
                        </a:ln>
                        <a:effectLst/>
                        <a:uLnTx/>
                        <a:uFillTx/>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比率 </a:t>
                      </a:r>
                      <a:r>
                        <a:rPr lang="en-US" altLang="ja-JP" sz="1200" dirty="0">
                          <a:latin typeface="+mn-ea"/>
                          <a:ea typeface="+mn-ea"/>
                        </a:rPr>
                        <a:t>75%</a:t>
                      </a:r>
                    </a:p>
                    <a:p>
                      <a:pPr algn="r"/>
                      <a:r>
                        <a:rPr lang="ja-JP" altLang="en-US" sz="1200" dirty="0">
                          <a:latin typeface="+mn-ea"/>
                          <a:ea typeface="+mn-ea"/>
                        </a:rPr>
                        <a:t>人数 </a:t>
                      </a:r>
                      <a:r>
                        <a:rPr lang="en-US" altLang="ja-JP" sz="1200" dirty="0">
                          <a:latin typeface="+mn-ea"/>
                          <a:ea typeface="+mn-ea"/>
                        </a:rPr>
                        <a:t>3</a:t>
                      </a:r>
                      <a:r>
                        <a:rPr lang="ja-JP" altLang="en-US" sz="1200" dirty="0">
                          <a:latin typeface="+mn-ea"/>
                          <a:ea typeface="+mn-ea"/>
                        </a:rPr>
                        <a:t>人</a:t>
                      </a:r>
                      <a:endParaRPr lang="en-US" altLang="ja-JP"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比率 </a:t>
                      </a:r>
                      <a:r>
                        <a:rPr lang="en-US" altLang="ja-JP" sz="1200" dirty="0">
                          <a:latin typeface="+mn-ea"/>
                          <a:ea typeface="+mn-ea"/>
                        </a:rPr>
                        <a:t>75%</a:t>
                      </a:r>
                    </a:p>
                    <a:p>
                      <a:pPr algn="r"/>
                      <a:r>
                        <a:rPr lang="ja-JP" altLang="en-US" sz="1200" dirty="0">
                          <a:latin typeface="+mn-ea"/>
                          <a:ea typeface="+mn-ea"/>
                        </a:rPr>
                        <a:t>人数 </a:t>
                      </a:r>
                      <a:r>
                        <a:rPr lang="en-US" altLang="ja-JP" sz="1200" dirty="0">
                          <a:latin typeface="+mn-ea"/>
                          <a:ea typeface="+mn-ea"/>
                        </a:rPr>
                        <a:t>3</a:t>
                      </a:r>
                      <a:r>
                        <a:rPr lang="ja-JP" altLang="en-US" sz="1200" dirty="0">
                          <a:latin typeface="+mn-ea"/>
                          <a:ea typeface="+mn-ea"/>
                        </a:rPr>
                        <a:t>人</a:t>
                      </a:r>
                      <a:endParaRPr lang="en-US" altLang="ja-JP"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zh-CN" altLang="en-US" sz="1400" b="1" i="0" u="none" strike="noStrike" kern="1200" dirty="0">
                          <a:solidFill>
                            <a:srgbClr val="000000"/>
                          </a:solidFill>
                          <a:effectLst/>
                          <a:latin typeface="+mn-ea"/>
                          <a:ea typeface="+mn-ea"/>
                          <a:cs typeface="+mn-cs"/>
                        </a:rPr>
                        <a:t>比率 </a:t>
                      </a:r>
                      <a:r>
                        <a:rPr kumimoji="1" lang="en-US" altLang="zh-CN" sz="1400" b="1" i="0" u="none" strike="noStrike" kern="1200" dirty="0">
                          <a:solidFill>
                            <a:srgbClr val="000000"/>
                          </a:solidFill>
                          <a:effectLst/>
                          <a:latin typeface="+mn-ea"/>
                          <a:ea typeface="+mn-ea"/>
                          <a:cs typeface="+mn-cs"/>
                        </a:rPr>
                        <a:t>75%</a:t>
                      </a:r>
                    </a:p>
                    <a:p>
                      <a:pPr marL="0" algn="r" defTabSz="914400" rtl="0" eaLnBrk="1" fontAlgn="ctr" latinLnBrk="0" hangingPunct="1"/>
                      <a:r>
                        <a:rPr kumimoji="1" lang="zh-CN" altLang="en-US" sz="1400" b="1" i="0" u="none" strike="noStrike" kern="1200" dirty="0">
                          <a:solidFill>
                            <a:srgbClr val="000000"/>
                          </a:solidFill>
                          <a:effectLst/>
                          <a:latin typeface="+mn-ea"/>
                          <a:ea typeface="+mn-ea"/>
                          <a:cs typeface="+mn-cs"/>
                        </a:rPr>
                        <a:t>人数 </a:t>
                      </a:r>
                      <a:r>
                        <a:rPr kumimoji="1" lang="en-US" altLang="zh-CN" sz="1400" b="1" i="0" u="none" strike="noStrike" kern="1200" dirty="0">
                          <a:solidFill>
                            <a:srgbClr val="000000"/>
                          </a:solidFill>
                          <a:effectLst/>
                          <a:latin typeface="+mn-ea"/>
                          <a:ea typeface="+mn-ea"/>
                          <a:cs typeface="+mn-cs"/>
                        </a:rPr>
                        <a:t>3</a:t>
                      </a:r>
                      <a:r>
                        <a:rPr kumimoji="1" lang="zh-CN" altLang="en-US" sz="1400" b="1" i="0" u="none" strike="noStrike" kern="1200" dirty="0">
                          <a:solidFill>
                            <a:srgbClr val="000000"/>
                          </a:solidFill>
                          <a:effectLst/>
                          <a:latin typeface="+mn-ea"/>
                          <a:ea typeface="+mn-ea"/>
                          <a:cs typeface="+mn-cs"/>
                        </a:rPr>
                        <a:t>人</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1"/>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ea"/>
                        <a:ea typeface="+mn-ea"/>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ea"/>
                          <a:ea typeface="+mn-ea"/>
                        </a:rPr>
                        <a:t>男女間賃金格差</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全体　９３</a:t>
                      </a:r>
                      <a:r>
                        <a:rPr lang="en-US" altLang="ja-JP" sz="1200" dirty="0">
                          <a:latin typeface="+mn-ea"/>
                          <a:ea typeface="+mn-ea"/>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正規　９３</a:t>
                      </a:r>
                      <a:r>
                        <a:rPr lang="en-US" altLang="ja-JP" sz="1200" dirty="0">
                          <a:latin typeface="+mn-ea"/>
                          <a:ea typeface="+mn-ea"/>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非正規　０</a:t>
                      </a:r>
                      <a:r>
                        <a:rPr lang="en-US" altLang="ja-JP" sz="1200" dirty="0">
                          <a:latin typeface="+mn-ea"/>
                          <a:ea typeface="+mn-ea"/>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全体　９６</a:t>
                      </a:r>
                      <a:r>
                        <a:rPr lang="en-US" altLang="ja-JP" sz="1200" dirty="0">
                          <a:latin typeface="+mn-ea"/>
                          <a:ea typeface="+mn-ea"/>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正規　９６</a:t>
                      </a:r>
                      <a:r>
                        <a:rPr lang="en-US" altLang="ja-JP" sz="1200" dirty="0">
                          <a:latin typeface="+mn-ea"/>
                          <a:ea typeface="+mn-ea"/>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非正規　０</a:t>
                      </a:r>
                      <a:r>
                        <a:rPr lang="en-US" altLang="ja-JP" sz="1200" dirty="0">
                          <a:latin typeface="+mn-ea"/>
                          <a:ea typeface="+mn-ea"/>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zh-TW" altLang="en-US" sz="1400" b="1" i="0" u="none" strike="noStrike" kern="1200" dirty="0">
                          <a:solidFill>
                            <a:srgbClr val="000000"/>
                          </a:solidFill>
                          <a:effectLst/>
                          <a:latin typeface="+mn-ea"/>
                          <a:ea typeface="+mn-ea"/>
                          <a:cs typeface="+mn-cs"/>
                        </a:rPr>
                        <a:t>全体　</a:t>
                      </a:r>
                      <a:r>
                        <a:rPr kumimoji="1" lang="ja-JP" altLang="en-US" sz="1400" b="1" i="0" u="none" strike="noStrike" kern="1200" dirty="0">
                          <a:solidFill>
                            <a:srgbClr val="000000"/>
                          </a:solidFill>
                          <a:effectLst/>
                          <a:latin typeface="+mn-ea"/>
                          <a:ea typeface="+mn-ea"/>
                          <a:cs typeface="+mn-cs"/>
                        </a:rPr>
                        <a:t>９９</a:t>
                      </a:r>
                      <a:r>
                        <a:rPr kumimoji="1" lang="en-US" altLang="zh-TW" sz="1400" b="1" i="0" u="none" strike="noStrike" kern="1200" dirty="0">
                          <a:solidFill>
                            <a:srgbClr val="000000"/>
                          </a:solidFill>
                          <a:effectLst/>
                          <a:latin typeface="+mn-ea"/>
                          <a:ea typeface="+mn-ea"/>
                          <a:cs typeface="+mn-cs"/>
                        </a:rPr>
                        <a:t>%</a:t>
                      </a:r>
                    </a:p>
                    <a:p>
                      <a:pPr marL="0" algn="r" defTabSz="914400" rtl="0" eaLnBrk="1" fontAlgn="ctr" latinLnBrk="0" hangingPunct="1"/>
                      <a:r>
                        <a:rPr kumimoji="1" lang="zh-TW" altLang="en-US" sz="1400" b="1" i="0" u="none" strike="noStrike" kern="1200" dirty="0">
                          <a:solidFill>
                            <a:srgbClr val="000000"/>
                          </a:solidFill>
                          <a:effectLst/>
                          <a:latin typeface="+mn-ea"/>
                          <a:ea typeface="+mn-ea"/>
                          <a:cs typeface="+mn-cs"/>
                        </a:rPr>
                        <a:t>正規　</a:t>
                      </a:r>
                      <a:r>
                        <a:rPr kumimoji="1" lang="ja-JP" altLang="en-US" sz="1400" b="1" i="0" u="none" strike="noStrike" kern="1200" dirty="0">
                          <a:solidFill>
                            <a:srgbClr val="000000"/>
                          </a:solidFill>
                          <a:effectLst/>
                          <a:latin typeface="+mn-ea"/>
                          <a:ea typeface="+mn-ea"/>
                          <a:cs typeface="+mn-cs"/>
                        </a:rPr>
                        <a:t>９９</a:t>
                      </a:r>
                      <a:r>
                        <a:rPr kumimoji="1" lang="en-US" altLang="zh-TW" sz="1400" b="1" i="0" u="none" strike="noStrike" kern="1200" dirty="0">
                          <a:solidFill>
                            <a:srgbClr val="000000"/>
                          </a:solidFill>
                          <a:effectLst/>
                          <a:latin typeface="+mn-ea"/>
                          <a:ea typeface="+mn-ea"/>
                          <a:cs typeface="+mn-cs"/>
                        </a:rPr>
                        <a:t>%</a:t>
                      </a:r>
                    </a:p>
                    <a:p>
                      <a:pPr marL="0" algn="r" defTabSz="914400" rtl="0" eaLnBrk="1" fontAlgn="ctr" latinLnBrk="0" hangingPunct="1"/>
                      <a:r>
                        <a:rPr kumimoji="1" lang="zh-TW" altLang="en-US" sz="1400" b="1" i="0" u="none" strike="noStrike" kern="1200" dirty="0">
                          <a:solidFill>
                            <a:srgbClr val="000000"/>
                          </a:solidFill>
                          <a:effectLst/>
                          <a:latin typeface="+mn-ea"/>
                          <a:ea typeface="+mn-ea"/>
                          <a:cs typeface="+mn-cs"/>
                        </a:rPr>
                        <a:t>非正規　</a:t>
                      </a:r>
                      <a:r>
                        <a:rPr kumimoji="1" lang="ja-JP" altLang="en-US" sz="1400" b="1" i="0" u="none" strike="noStrike" kern="1200" dirty="0">
                          <a:solidFill>
                            <a:srgbClr val="000000"/>
                          </a:solidFill>
                          <a:effectLst/>
                          <a:latin typeface="+mn-ea"/>
                          <a:ea typeface="+mn-ea"/>
                          <a:cs typeface="+mn-cs"/>
                        </a:rPr>
                        <a:t>０</a:t>
                      </a:r>
                      <a:r>
                        <a:rPr kumimoji="1" lang="en-US" altLang="zh-TW" sz="1400" b="1" i="0" u="none" strike="noStrike" kern="1200" dirty="0">
                          <a:solidFill>
                            <a:srgbClr val="000000"/>
                          </a:solidFill>
                          <a:effectLst/>
                          <a:latin typeface="+mn-ea"/>
                          <a:ea typeface="+mn-ea"/>
                          <a:cs typeface="+mn-cs"/>
                        </a:rPr>
                        <a:t>%</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ea"/>
                        <a:ea typeface="+mn-ea"/>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ea"/>
                          <a:ea typeface="+mn-ea"/>
                        </a:rPr>
                        <a:t>定年再雇用率　</a:t>
                      </a:r>
                      <a:r>
                        <a:rPr kumimoji="0" lang="en-US" altLang="ja-JP" sz="1100" b="1" i="0" u="none" strike="noStrike" kern="0" cap="none" spc="0" normalizeH="0" baseline="0" noProof="0">
                          <a:ln>
                            <a:noFill/>
                          </a:ln>
                          <a:effectLst/>
                          <a:uLnTx/>
                          <a:uFillTx/>
                          <a:latin typeface="+mn-ea"/>
                          <a:ea typeface="+mn-ea"/>
                        </a:rPr>
                        <a:t>※</a:t>
                      </a:r>
                      <a:r>
                        <a:rPr kumimoji="0" lang="ja-JP" altLang="en-US" sz="1100" b="1" i="0" u="none" strike="noStrike" kern="0" cap="none" spc="0" normalizeH="0" baseline="0" noProof="0">
                          <a:ln>
                            <a:noFill/>
                          </a:ln>
                          <a:effectLst/>
                          <a:uLnTx/>
                          <a:uFillTx/>
                          <a:latin typeface="+mn-ea"/>
                          <a:ea typeface="+mn-ea"/>
                        </a:rPr>
                        <a:t>正規のみ</a:t>
                      </a:r>
                      <a:endParaRPr kumimoji="0" lang="ja-JP" altLang="en-US" sz="1400" b="1" i="0" u="none" strike="noStrike" kern="0" cap="none" spc="0" normalizeH="0" baseline="0" noProof="0">
                        <a:ln>
                          <a:noFill/>
                        </a:ln>
                        <a:effectLst/>
                        <a:uLnTx/>
                        <a:uFillTx/>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200" dirty="0">
                          <a:latin typeface="+mn-ea"/>
                          <a:ea typeface="+mn-ea"/>
                        </a:rPr>
                        <a:t>100%</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200" dirty="0">
                          <a:latin typeface="+mn-ea"/>
                          <a:ea typeface="+mn-ea"/>
                        </a:rPr>
                        <a:t>100%</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en-US" sz="1400" b="1" i="0" u="none" strike="noStrike" kern="1200" dirty="0">
                          <a:solidFill>
                            <a:srgbClr val="000000"/>
                          </a:solidFill>
                          <a:effectLst/>
                          <a:latin typeface="+mn-ea"/>
                          <a:ea typeface="+mn-ea"/>
                          <a:cs typeface="+mn-cs"/>
                        </a:rPr>
                        <a:t>100%</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ea"/>
                        <a:ea typeface="+mn-ea"/>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ea"/>
                          <a:ea typeface="+mn-ea"/>
                        </a:rPr>
                        <a:t>外国人管理職比率・人数</a:t>
                      </a:r>
                      <a:r>
                        <a:rPr kumimoji="0" lang="ja-JP" altLang="en-US" sz="1800" b="1" i="0" u="none" strike="noStrike" kern="0" cap="none" spc="0" normalizeH="0" baseline="0" noProof="0">
                          <a:ln>
                            <a:noFill/>
                          </a:ln>
                          <a:effectLst/>
                          <a:uLnTx/>
                          <a:uFillTx/>
                          <a:latin typeface="+mn-ea"/>
                          <a:ea typeface="+mn-ea"/>
                        </a:rPr>
                        <a:t>　</a:t>
                      </a:r>
                      <a:r>
                        <a:rPr kumimoji="0" lang="en-US" altLang="ja-JP" sz="1100" b="1" i="0" u="none" strike="noStrike" kern="0" cap="none" spc="0" normalizeH="0" baseline="0" noProof="0">
                          <a:ln>
                            <a:noFill/>
                          </a:ln>
                          <a:effectLst/>
                          <a:uLnTx/>
                          <a:uFillTx/>
                          <a:latin typeface="+mn-ea"/>
                          <a:ea typeface="+mn-ea"/>
                        </a:rPr>
                        <a:t>※</a:t>
                      </a:r>
                      <a:r>
                        <a:rPr kumimoji="0" lang="ja-JP" altLang="en-US" sz="1100" b="1" i="0" u="none" strike="noStrike" kern="0" cap="none" spc="0" normalizeH="0" baseline="0" noProof="0">
                          <a:ln>
                            <a:noFill/>
                          </a:ln>
                          <a:effectLst/>
                          <a:uLnTx/>
                          <a:uFillTx/>
                          <a:latin typeface="+mn-ea"/>
                          <a:ea typeface="+mn-ea"/>
                        </a:rPr>
                        <a:t>正規のみ</a:t>
                      </a:r>
                      <a:endParaRPr kumimoji="0" lang="ja-JP" altLang="en-US" sz="1400" b="1" i="0" u="none" strike="noStrike" kern="0" cap="none" spc="0" normalizeH="0" baseline="0" noProof="0">
                        <a:ln>
                          <a:noFill/>
                        </a:ln>
                        <a:effectLst/>
                        <a:uLnTx/>
                        <a:uFillTx/>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比率 </a:t>
                      </a:r>
                      <a:r>
                        <a:rPr lang="en-US" altLang="ja-JP" sz="1200" dirty="0">
                          <a:latin typeface="+mn-ea"/>
                          <a:ea typeface="+mn-ea"/>
                        </a:rPr>
                        <a:t>0%</a:t>
                      </a:r>
                    </a:p>
                    <a:p>
                      <a:pPr algn="r"/>
                      <a:r>
                        <a:rPr lang="ja-JP" altLang="en-US" sz="1200" dirty="0">
                          <a:latin typeface="+mn-ea"/>
                          <a:ea typeface="+mn-ea"/>
                        </a:rPr>
                        <a:t>人数 </a:t>
                      </a:r>
                      <a:r>
                        <a:rPr lang="en-US" altLang="ja-JP" sz="1200" dirty="0">
                          <a:latin typeface="+mn-ea"/>
                          <a:ea typeface="+mn-ea"/>
                        </a:rPr>
                        <a:t>0</a:t>
                      </a:r>
                      <a:r>
                        <a:rPr lang="ja-JP" altLang="en-US" sz="1200" dirty="0">
                          <a:latin typeface="+mn-ea"/>
                          <a:ea typeface="+mn-ea"/>
                        </a:rPr>
                        <a:t>人</a:t>
                      </a:r>
                      <a:endParaRPr lang="en-US" altLang="ja-JP"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比率 </a:t>
                      </a:r>
                      <a:r>
                        <a:rPr lang="en-US" altLang="ja-JP" sz="1200" dirty="0">
                          <a:latin typeface="+mn-ea"/>
                          <a:ea typeface="+mn-ea"/>
                        </a:rPr>
                        <a:t>0%</a:t>
                      </a:r>
                    </a:p>
                    <a:p>
                      <a:pPr algn="r"/>
                      <a:r>
                        <a:rPr lang="ja-JP" altLang="en-US" sz="1200" dirty="0">
                          <a:latin typeface="+mn-ea"/>
                          <a:ea typeface="+mn-ea"/>
                        </a:rPr>
                        <a:t>人数 </a:t>
                      </a:r>
                      <a:r>
                        <a:rPr lang="en-US" altLang="ja-JP" sz="1200" dirty="0">
                          <a:latin typeface="+mn-ea"/>
                          <a:ea typeface="+mn-ea"/>
                        </a:rPr>
                        <a:t>0</a:t>
                      </a:r>
                      <a:r>
                        <a:rPr lang="ja-JP" altLang="en-US" sz="1200" dirty="0">
                          <a:latin typeface="+mn-ea"/>
                          <a:ea typeface="+mn-ea"/>
                        </a:rPr>
                        <a:t>人</a:t>
                      </a:r>
                      <a:endParaRPr lang="en-US" altLang="ja-JP"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zh-CN" altLang="en-US" sz="1400" b="1" i="0" u="none" strike="noStrike" kern="1200" dirty="0">
                          <a:solidFill>
                            <a:srgbClr val="000000"/>
                          </a:solidFill>
                          <a:effectLst/>
                          <a:latin typeface="+mn-ea"/>
                          <a:ea typeface="+mn-ea"/>
                          <a:cs typeface="+mn-cs"/>
                        </a:rPr>
                        <a:t>比率 </a:t>
                      </a:r>
                      <a:r>
                        <a:rPr kumimoji="1" lang="en-US" altLang="zh-CN" sz="1400" b="1" i="0" u="none" strike="noStrike" kern="1200" dirty="0">
                          <a:solidFill>
                            <a:srgbClr val="000000"/>
                          </a:solidFill>
                          <a:effectLst/>
                          <a:latin typeface="+mn-ea"/>
                          <a:ea typeface="+mn-ea"/>
                          <a:cs typeface="+mn-cs"/>
                        </a:rPr>
                        <a:t>0%</a:t>
                      </a:r>
                    </a:p>
                    <a:p>
                      <a:pPr marL="0" algn="r" defTabSz="914400" rtl="0" eaLnBrk="1" fontAlgn="ctr" latinLnBrk="0" hangingPunct="1"/>
                      <a:r>
                        <a:rPr kumimoji="1" lang="zh-CN" altLang="en-US" sz="1400" b="1" i="0" u="none" strike="noStrike" kern="1200" dirty="0">
                          <a:solidFill>
                            <a:srgbClr val="000000"/>
                          </a:solidFill>
                          <a:effectLst/>
                          <a:latin typeface="+mn-ea"/>
                          <a:ea typeface="+mn-ea"/>
                          <a:cs typeface="+mn-cs"/>
                        </a:rPr>
                        <a:t>人数 </a:t>
                      </a:r>
                      <a:r>
                        <a:rPr kumimoji="1" lang="en-US" altLang="zh-CN" sz="1400" b="1" i="0" u="none" strike="noStrike" kern="1200" dirty="0">
                          <a:solidFill>
                            <a:srgbClr val="000000"/>
                          </a:solidFill>
                          <a:effectLst/>
                          <a:latin typeface="+mn-ea"/>
                          <a:ea typeface="+mn-ea"/>
                          <a:cs typeface="+mn-cs"/>
                        </a:rPr>
                        <a:t>0</a:t>
                      </a:r>
                      <a:r>
                        <a:rPr kumimoji="1" lang="zh-CN" altLang="en-US" sz="1400" b="1" i="0" u="none" strike="noStrike" kern="1200" dirty="0">
                          <a:solidFill>
                            <a:srgbClr val="000000"/>
                          </a:solidFill>
                          <a:effectLst/>
                          <a:latin typeface="+mn-ea"/>
                          <a:ea typeface="+mn-ea"/>
                          <a:cs typeface="+mn-cs"/>
                        </a:rPr>
                        <a:t>人</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ea"/>
                        <a:ea typeface="+mn-ea"/>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ea"/>
                          <a:ea typeface="+mn-ea"/>
                        </a:rPr>
                        <a:t>障がい者雇用率・人数</a:t>
                      </a:r>
                      <a:r>
                        <a:rPr kumimoji="0" lang="ja-JP" altLang="en-US" sz="1800" b="1" i="0" u="none" strike="noStrike" kern="0" cap="none" spc="0" normalizeH="0" baseline="0" noProof="0">
                          <a:ln>
                            <a:noFill/>
                          </a:ln>
                          <a:effectLst/>
                          <a:uLnTx/>
                          <a:uFillTx/>
                          <a:latin typeface="+mn-ea"/>
                          <a:ea typeface="+mn-ea"/>
                        </a:rPr>
                        <a:t>　</a:t>
                      </a:r>
                      <a:r>
                        <a:rPr kumimoji="0" lang="en-US" altLang="ja-JP" sz="1100" b="1" i="0" u="none" strike="noStrike" kern="0" cap="none" spc="0" normalizeH="0" baseline="0" noProof="0">
                          <a:ln>
                            <a:noFill/>
                          </a:ln>
                          <a:effectLst/>
                          <a:uLnTx/>
                          <a:uFillTx/>
                          <a:latin typeface="+mn-ea"/>
                          <a:ea typeface="+mn-ea"/>
                        </a:rPr>
                        <a:t>※</a:t>
                      </a:r>
                      <a:r>
                        <a:rPr kumimoji="0" lang="ja-JP" altLang="en-US" sz="1100" b="1" i="0" u="none" strike="noStrike" kern="0" cap="none" spc="0" normalizeH="0" baseline="0" noProof="0">
                          <a:ln>
                            <a:noFill/>
                          </a:ln>
                          <a:effectLst/>
                          <a:uLnTx/>
                          <a:uFillTx/>
                          <a:latin typeface="+mn-ea"/>
                          <a:ea typeface="+mn-ea"/>
                        </a:rPr>
                        <a:t>全体</a:t>
                      </a:r>
                      <a:endParaRPr kumimoji="0" lang="ja-JP" altLang="en-US" sz="1400" b="1" i="0" u="none" strike="noStrike" kern="0" cap="none" spc="0" normalizeH="0" baseline="0" noProof="0">
                        <a:ln>
                          <a:noFill/>
                        </a:ln>
                        <a:effectLst/>
                        <a:uLnTx/>
                        <a:uFillTx/>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比率 </a:t>
                      </a:r>
                      <a:r>
                        <a:rPr lang="en-US" altLang="ja-JP" sz="1200" dirty="0">
                          <a:latin typeface="+mn-ea"/>
                          <a:ea typeface="+mn-ea"/>
                        </a:rPr>
                        <a:t>0%</a:t>
                      </a:r>
                    </a:p>
                    <a:p>
                      <a:pPr algn="r"/>
                      <a:r>
                        <a:rPr lang="ja-JP" altLang="en-US" sz="1200" dirty="0">
                          <a:latin typeface="+mn-ea"/>
                          <a:ea typeface="+mn-ea"/>
                        </a:rPr>
                        <a:t>人数 </a:t>
                      </a:r>
                      <a:r>
                        <a:rPr lang="en-US" altLang="ja-JP" sz="1200" dirty="0">
                          <a:latin typeface="+mn-ea"/>
                          <a:ea typeface="+mn-ea"/>
                        </a:rPr>
                        <a:t>0</a:t>
                      </a:r>
                      <a:r>
                        <a:rPr lang="ja-JP" altLang="en-US" sz="1200" dirty="0">
                          <a:latin typeface="+mn-ea"/>
                          <a:ea typeface="+mn-ea"/>
                        </a:rPr>
                        <a:t>人</a:t>
                      </a:r>
                      <a:endParaRPr lang="en-US" altLang="ja-JP"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比率 </a:t>
                      </a:r>
                      <a:r>
                        <a:rPr lang="en-US" altLang="ja-JP" sz="1200" dirty="0">
                          <a:latin typeface="+mn-ea"/>
                          <a:ea typeface="+mn-ea"/>
                        </a:rPr>
                        <a:t>0%</a:t>
                      </a:r>
                    </a:p>
                    <a:p>
                      <a:pPr algn="r"/>
                      <a:r>
                        <a:rPr lang="ja-JP" altLang="en-US" sz="1200" dirty="0">
                          <a:latin typeface="+mn-ea"/>
                          <a:ea typeface="+mn-ea"/>
                        </a:rPr>
                        <a:t>人数 </a:t>
                      </a:r>
                      <a:r>
                        <a:rPr lang="en-US" altLang="ja-JP" sz="1200" dirty="0">
                          <a:latin typeface="+mn-ea"/>
                          <a:ea typeface="+mn-ea"/>
                        </a:rPr>
                        <a:t>0</a:t>
                      </a:r>
                      <a:r>
                        <a:rPr lang="ja-JP" altLang="en-US" sz="1200" dirty="0">
                          <a:latin typeface="+mn-ea"/>
                          <a:ea typeface="+mn-ea"/>
                        </a:rPr>
                        <a:t>人</a:t>
                      </a:r>
                      <a:endParaRPr lang="en-US" altLang="ja-JP"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zh-CN" altLang="en-US" sz="1400" b="1" i="0" u="none" strike="noStrike" kern="1200" dirty="0">
                          <a:solidFill>
                            <a:srgbClr val="000000"/>
                          </a:solidFill>
                          <a:effectLst/>
                          <a:latin typeface="+mn-ea"/>
                          <a:ea typeface="+mn-ea"/>
                          <a:cs typeface="+mn-cs"/>
                        </a:rPr>
                        <a:t>比率 </a:t>
                      </a:r>
                      <a:r>
                        <a:rPr kumimoji="1" lang="en-US" altLang="zh-CN" sz="1400" b="1" i="0" u="none" strike="noStrike" kern="1200" dirty="0">
                          <a:solidFill>
                            <a:srgbClr val="000000"/>
                          </a:solidFill>
                          <a:effectLst/>
                          <a:latin typeface="+mn-ea"/>
                          <a:ea typeface="+mn-ea"/>
                          <a:cs typeface="+mn-cs"/>
                        </a:rPr>
                        <a:t>0%</a:t>
                      </a:r>
                    </a:p>
                    <a:p>
                      <a:pPr marL="0" algn="r" defTabSz="914400" rtl="0" eaLnBrk="1" fontAlgn="ctr" latinLnBrk="0" hangingPunct="1"/>
                      <a:r>
                        <a:rPr kumimoji="1" lang="zh-CN" altLang="en-US" sz="1400" b="1" i="0" u="none" strike="noStrike" kern="1200" dirty="0">
                          <a:solidFill>
                            <a:srgbClr val="000000"/>
                          </a:solidFill>
                          <a:effectLst/>
                          <a:latin typeface="+mn-ea"/>
                          <a:ea typeface="+mn-ea"/>
                          <a:cs typeface="+mn-cs"/>
                        </a:rPr>
                        <a:t>人数 </a:t>
                      </a:r>
                      <a:r>
                        <a:rPr kumimoji="1" lang="en-US" altLang="zh-CN" sz="1400" b="1" i="0" u="none" strike="noStrike" kern="1200" dirty="0">
                          <a:solidFill>
                            <a:srgbClr val="000000"/>
                          </a:solidFill>
                          <a:effectLst/>
                          <a:latin typeface="+mn-ea"/>
                          <a:ea typeface="+mn-ea"/>
                          <a:cs typeface="+mn-cs"/>
                        </a:rPr>
                        <a:t>0</a:t>
                      </a:r>
                      <a:r>
                        <a:rPr kumimoji="1" lang="zh-CN" altLang="en-US" sz="1400" b="1" i="0" u="none" strike="noStrike" kern="1200" dirty="0">
                          <a:solidFill>
                            <a:srgbClr val="000000"/>
                          </a:solidFill>
                          <a:effectLst/>
                          <a:latin typeface="+mn-ea"/>
                          <a:ea typeface="+mn-ea"/>
                          <a:cs typeface="+mn-cs"/>
                        </a:rPr>
                        <a:t>人</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5"/>
                  </a:ext>
                </a:extLst>
              </a:tr>
            </a:tbl>
          </a:graphicData>
        </a:graphic>
      </p:graphicFrame>
      <p:sp>
        <p:nvSpPr>
          <p:cNvPr id="2032" name="フローチャート: 端子 477"/>
          <p:cNvSpPr/>
          <p:nvPr/>
        </p:nvSpPr>
        <p:spPr>
          <a:xfrm>
            <a:off x="9001601"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2033"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2034" name="フローチャート: 端子 477"/>
          <p:cNvSpPr/>
          <p:nvPr/>
        </p:nvSpPr>
        <p:spPr>
          <a:xfrm>
            <a:off x="4797668" y="1500063"/>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2035" name="フローチャート: 端子 477"/>
          <p:cNvSpPr/>
          <p:nvPr/>
        </p:nvSpPr>
        <p:spPr>
          <a:xfrm>
            <a:off x="4797668" y="2229268"/>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2036"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2037"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2038" name="コネクタ: 曲線 17"/>
          <p:cNvCxnSpPr>
            <a:cxnSpLocks/>
            <a:stCxn id="2033" idx="3"/>
            <a:endCxn id="2037"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39" name="コネクタ: 曲線 18"/>
          <p:cNvCxnSpPr>
            <a:cxnSpLocks/>
            <a:stCxn id="2037" idx="2"/>
            <a:endCxn id="2035"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40" name="コネクタ: 曲線 19"/>
          <p:cNvCxnSpPr>
            <a:cxnSpLocks/>
            <a:stCxn id="2035" idx="1"/>
            <a:endCxn id="2036"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41" name="コネクタ: 曲線 20"/>
          <p:cNvCxnSpPr>
            <a:cxnSpLocks/>
            <a:stCxn id="2036" idx="0"/>
            <a:endCxn id="2033"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2042" name="矢印: 右 21"/>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43" name="矢印: 右 22"/>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44" name="矢印: 右 23"/>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45" name="矢印: 右 24"/>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46" name="楕円 25"/>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3</a:t>
            </a:r>
            <a:endParaRPr kumimoji="0" lang="ja-JP" altLang="en-US" sz="1400" b="1" kern="0">
              <a:latin typeface="+mn-ea"/>
            </a:endParaRPr>
          </a:p>
        </p:txBody>
      </p:sp>
      <p:sp>
        <p:nvSpPr>
          <p:cNvPr id="2047" name="楕円 26"/>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ja-JP" altLang="en-US" sz="1400" b="1" kern="0">
                <a:solidFill>
                  <a:schemeClr val="bg1">
                    <a:lumMod val="85000"/>
                  </a:schemeClr>
                </a:solidFill>
                <a:latin typeface="+mn-ea"/>
              </a:rPr>
              <a:t>１</a:t>
            </a:r>
          </a:p>
        </p:txBody>
      </p:sp>
      <p:sp>
        <p:nvSpPr>
          <p:cNvPr id="2048" name="楕円 29"/>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49" name="楕円 30"/>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50" name="楕円 31"/>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51" name="楕円 35"/>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52"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2572439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4"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054"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055"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2056"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26</a:t>
            </a:fld>
            <a:endParaRPr lang="ja-JP" altLang="en-US">
              <a:latin typeface="+mn-ea"/>
            </a:endParaRPr>
          </a:p>
        </p:txBody>
      </p:sp>
      <p:graphicFrame>
        <p:nvGraphicFramePr>
          <p:cNvPr id="2057" name="Table 2"/>
          <p:cNvGraphicFramePr>
            <a:graphicFrameLocks noGrp="1"/>
          </p:cNvGraphicFramePr>
          <p:nvPr>
            <p:extLst>
              <p:ext uri="{D42A27DB-BD31-4B8C-83A1-F6EECF244321}">
                <p14:modId xmlns:p14="http://schemas.microsoft.com/office/powerpoint/2010/main" val="2431454370"/>
              </p:ext>
            </p:extLst>
          </p:nvPr>
        </p:nvGraphicFramePr>
        <p:xfrm>
          <a:off x="422560" y="2844863"/>
          <a:ext cx="11309938" cy="3561120"/>
        </p:xfrm>
        <a:graphic>
          <a:graphicData uri="http://schemas.openxmlformats.org/drawingml/2006/table">
            <a:tbl>
              <a:tblPr firstRow="1" bandRow="1">
                <a:tableStyleId>{5C22544A-7EE6-4342-B048-85BDC9FD1C3A}</a:tableStyleId>
              </a:tblPr>
              <a:tblGrid>
                <a:gridCol w="376323">
                  <a:extLst>
                    <a:ext uri="{9D8B030D-6E8A-4147-A177-3AD203B41FA5}">
                      <a16:colId xmlns:a16="http://schemas.microsoft.com/office/drawing/2014/main" val="20000"/>
                    </a:ext>
                  </a:extLst>
                </a:gridCol>
                <a:gridCol w="5099221">
                  <a:extLst>
                    <a:ext uri="{9D8B030D-6E8A-4147-A177-3AD203B41FA5}">
                      <a16:colId xmlns:a16="http://schemas.microsoft.com/office/drawing/2014/main" val="20001"/>
                    </a:ext>
                  </a:extLst>
                </a:gridCol>
                <a:gridCol w="1944798">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312968">
                <a:tc>
                  <a:txBody>
                    <a:bodyPr/>
                    <a:lstStyle/>
                    <a:p>
                      <a:endParaRPr lang="en-US" sz="1300"/>
                    </a:p>
                  </a:txBody>
                  <a:tcPr marL="110642" marR="110642"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300"/>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2022</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rgbClr val="2E2E38"/>
                          </a:solidFill>
                          <a:effectLst/>
                          <a:uLnTx/>
                          <a:uFillTx/>
                          <a:latin typeface="BIZ UDPゴシック"/>
                          <a:ea typeface="BIZ UDPゴシック"/>
                          <a:cs typeface="+mn-cs"/>
                        </a:rPr>
                        <a:t>2023</a:t>
                      </a:r>
                      <a:endPar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rgbClr val="2E2E38"/>
                          </a:solidFill>
                          <a:effectLst/>
                          <a:uLnTx/>
                          <a:uFillTx/>
                          <a:latin typeface="BIZ UDPゴシック"/>
                          <a:ea typeface="BIZ UDPゴシック"/>
                          <a:cs typeface="+mn-cs"/>
                        </a:rPr>
                        <a:t>2024</a:t>
                      </a:r>
                      <a:endPar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2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エンゲージメントスコア　</a:t>
                      </a:r>
                      <a:r>
                        <a:rPr kumimoji="0" lang="en-US" altLang="ja-JP" sz="1050" b="1" i="0" u="none" strike="noStrike" kern="0" cap="none" spc="0" normalizeH="0" baseline="0" noProof="0">
                          <a:ln>
                            <a:noFill/>
                          </a:ln>
                          <a:effectLst/>
                          <a:uLnTx/>
                          <a:uFillTx/>
                        </a:rPr>
                        <a:t>※</a:t>
                      </a:r>
                      <a:r>
                        <a:rPr kumimoji="0" lang="ja-JP" altLang="en-US" sz="1050" b="1" i="0" u="none" strike="noStrike" kern="0" cap="none" spc="0" normalizeH="0" baseline="0" noProof="0">
                          <a:ln>
                            <a:noFill/>
                          </a:ln>
                          <a:effectLst/>
                          <a:uLnTx/>
                          <a:uFillTx/>
                        </a:rPr>
                        <a:t>正規のみ</a:t>
                      </a:r>
                      <a:br>
                        <a:rPr kumimoji="0" lang="en-US" altLang="ja-JP" sz="1400" b="1" i="0" u="none" strike="noStrike" kern="0" cap="none" spc="0" normalizeH="0" baseline="0" noProof="0">
                          <a:ln>
                            <a:noFill/>
                          </a:ln>
                          <a:effectLst/>
                          <a:uLnTx/>
                          <a:uFillTx/>
                        </a:rPr>
                      </a:br>
                      <a:r>
                        <a:rPr kumimoji="0" lang="ja-JP" altLang="en-US" sz="1200" b="1" i="0" u="none" strike="noStrike" kern="0" cap="none" spc="0" normalizeH="0" baseline="0" noProof="0">
                          <a:ln>
                            <a:noFill/>
                          </a:ln>
                          <a:effectLst/>
                          <a:uLnTx/>
                          <a:uFillTx/>
                        </a:rPr>
                        <a:t>（リーダーシップに対する信頼）</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sz="1200" dirty="0">
                          <a:latin typeface="+mn-lt"/>
                        </a:rPr>
                        <a:t>/5</a:t>
                      </a:r>
                      <a:r>
                        <a:rPr lang="ja-JP" altLang="en-US" sz="1200" dirty="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2.8/5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1"/>
                  </a:ext>
                </a:extLst>
              </a:tr>
              <a:tr h="412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エンゲージメントスコア　</a:t>
                      </a:r>
                      <a:r>
                        <a:rPr kumimoji="0" lang="en-US" altLang="ja-JP" sz="1050" b="1" i="0" u="none" strike="noStrike" kern="0" cap="none" spc="0" normalizeH="0" baseline="0" noProof="0">
                          <a:ln>
                            <a:noFill/>
                          </a:ln>
                          <a:effectLst/>
                          <a:uLnTx/>
                          <a:uFillTx/>
                        </a:rPr>
                        <a:t>※</a:t>
                      </a:r>
                      <a:r>
                        <a:rPr kumimoji="0" lang="ja-JP" altLang="en-US" sz="1050" b="1" i="0" u="none" strike="noStrike" kern="0" cap="none" spc="0" normalizeH="0" baseline="0" noProof="0">
                          <a:ln>
                            <a:noFill/>
                          </a:ln>
                          <a:effectLst/>
                          <a:uLnTx/>
                          <a:uFillTx/>
                        </a:rPr>
                        <a:t>正規のみ</a:t>
                      </a:r>
                      <a:endParaRPr kumimoji="0" lang="en-US" altLang="ja-JP" sz="1200" b="1" i="0" u="none" strike="noStrike" kern="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（キャリア形成）</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sz="1200" dirty="0">
                          <a:latin typeface="+mn-lt"/>
                        </a:rPr>
                        <a:t>/5</a:t>
                      </a:r>
                      <a:r>
                        <a:rPr lang="ja-JP" altLang="en-US" sz="1200" dirty="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2.9/5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412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エンゲージメントスコア　</a:t>
                      </a:r>
                      <a:r>
                        <a:rPr kumimoji="0" lang="en-US" altLang="ja-JP" sz="1050" b="1" i="0" u="none" strike="noStrike" kern="0" cap="none" spc="0" normalizeH="0" baseline="0" noProof="0">
                          <a:ln>
                            <a:noFill/>
                          </a:ln>
                          <a:effectLst/>
                          <a:uLnTx/>
                          <a:uFillTx/>
                        </a:rPr>
                        <a:t>※</a:t>
                      </a:r>
                      <a:r>
                        <a:rPr kumimoji="0" lang="ja-JP" altLang="en-US" sz="1050" b="1" i="0" u="none" strike="noStrike" kern="0" cap="none" spc="0" normalizeH="0" baseline="0" noProof="0">
                          <a:ln>
                            <a:noFill/>
                          </a:ln>
                          <a:effectLst/>
                          <a:uLnTx/>
                          <a:uFillTx/>
                        </a:rPr>
                        <a:t>正規のみ</a:t>
                      </a:r>
                      <a:endParaRPr kumimoji="0" lang="en-US" altLang="ja-JP" sz="1200" b="1" i="0" u="none" strike="noStrike" kern="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（ワークライフバランス）</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sz="1200" dirty="0">
                          <a:latin typeface="+mn-lt"/>
                        </a:rPr>
                        <a:t>/5</a:t>
                      </a:r>
                      <a:r>
                        <a:rPr lang="ja-JP" altLang="en-US" sz="1200" dirty="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3.1/5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412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エンゲージメントスコア　</a:t>
                      </a:r>
                      <a:r>
                        <a:rPr kumimoji="0" lang="en-US" altLang="ja-JP" sz="1050" b="1" i="0" u="none" strike="noStrike" kern="0" cap="none" spc="0" normalizeH="0" baseline="0" noProof="0">
                          <a:ln>
                            <a:noFill/>
                          </a:ln>
                          <a:effectLst/>
                          <a:uLnTx/>
                          <a:uFillTx/>
                        </a:rPr>
                        <a:t>※</a:t>
                      </a:r>
                      <a:r>
                        <a:rPr kumimoji="0" lang="ja-JP" altLang="en-US" sz="1050" b="1" i="0" u="none" strike="noStrike" kern="0" cap="none" spc="0" normalizeH="0" baseline="0" noProof="0">
                          <a:ln>
                            <a:noFill/>
                          </a:ln>
                          <a:effectLst/>
                          <a:uLnTx/>
                          <a:uFillTx/>
                        </a:rPr>
                        <a:t>正規のみ</a:t>
                      </a:r>
                      <a:endParaRPr kumimoji="0" lang="en-US" altLang="ja-JP" sz="1200" b="1" i="0" u="none" strike="noStrike" kern="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（ダイバーシティ</a:t>
                      </a:r>
                      <a:r>
                        <a:rPr kumimoji="0" lang="en-US" altLang="ja-JP" sz="1200" b="1" i="0" u="none" strike="noStrike" kern="0" cap="none" spc="0" normalizeH="0" baseline="0" noProof="0">
                          <a:ln>
                            <a:noFill/>
                          </a:ln>
                          <a:effectLst/>
                          <a:uLnTx/>
                          <a:uFillTx/>
                        </a:rPr>
                        <a:t>&amp;</a:t>
                      </a:r>
                      <a:r>
                        <a:rPr kumimoji="0" lang="ja-JP" altLang="en-US" sz="1200" b="1" i="0" u="none" strike="noStrike" kern="0" cap="none" spc="0" normalizeH="0" baseline="0" noProof="0">
                          <a:ln>
                            <a:noFill/>
                          </a:ln>
                          <a:effectLst/>
                          <a:uLnTx/>
                          <a:uFillTx/>
                        </a:rPr>
                        <a:t>インクルージョン）</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sz="1200" dirty="0">
                          <a:latin typeface="+mn-lt"/>
                        </a:rPr>
                        <a:t>/5</a:t>
                      </a:r>
                      <a:r>
                        <a:rPr lang="ja-JP" altLang="en-US" sz="1200" dirty="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2.5/5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r h="398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新規採用人数</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rPr>
                        <a:t>  </a:t>
                      </a: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正規　１人</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（男性０</a:t>
                      </a:r>
                      <a:r>
                        <a:rPr kumimoji="1" lang="ja-JP" altLang="en-US" sz="900" b="0" i="0" u="none" strike="noStrike" kern="1200" cap="none" spc="0" normalizeH="0" baseline="0" noProof="0" dirty="0">
                          <a:ln>
                            <a:noFill/>
                          </a:ln>
                          <a:solidFill>
                            <a:srgbClr val="2E2E38"/>
                          </a:solidFill>
                          <a:effectLst/>
                          <a:uLnTx/>
                          <a:uFillTx/>
                          <a:latin typeface="+mn-lt"/>
                          <a:ea typeface="+mn-ea"/>
                          <a:cs typeface="+mn-cs"/>
                        </a:rPr>
                        <a:t>人</a:t>
                      </a: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・女性１</a:t>
                      </a:r>
                      <a:r>
                        <a:rPr kumimoji="1" lang="ja-JP" altLang="en-US" sz="900" b="0" i="0" u="none" strike="noStrike" kern="1200" cap="none" spc="0" normalizeH="0" baseline="0" noProof="0" dirty="0">
                          <a:ln>
                            <a:noFill/>
                          </a:ln>
                          <a:solidFill>
                            <a:srgbClr val="2E2E38"/>
                          </a:solidFill>
                          <a:effectLst/>
                          <a:uLnTx/>
                          <a:uFillTx/>
                          <a:latin typeface="+mn-lt"/>
                          <a:ea typeface="+mn-ea"/>
                          <a:cs typeface="+mn-cs"/>
                        </a:rPr>
                        <a:t>人</a:t>
                      </a: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a:t>
                      </a:r>
                      <a:endParaRPr kumimoji="1" lang="en-US" altLang="ja-JP" sz="900" b="0" i="0" u="none" strike="noStrike" kern="1200" cap="none" spc="0" normalizeH="0" baseline="0" noProof="0" dirty="0">
                        <a:ln>
                          <a:noFill/>
                        </a:ln>
                        <a:solidFill>
                          <a:srgbClr val="2E2E38"/>
                        </a:solidFill>
                        <a:effectLst/>
                        <a:uLnTx/>
                        <a:uFillTx/>
                        <a:latin typeface="BIZ UDPゴシック"/>
                        <a:ea typeface="BIZ UDPゴシック"/>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非正規　０人</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（男性０</a:t>
                      </a:r>
                      <a:r>
                        <a:rPr kumimoji="1" lang="ja-JP" altLang="en-US" sz="900" b="0" i="0" u="none" strike="noStrike" kern="1200" cap="none" spc="0" normalizeH="0" baseline="0" noProof="0" dirty="0">
                          <a:ln>
                            <a:noFill/>
                          </a:ln>
                          <a:solidFill>
                            <a:srgbClr val="2E2E38"/>
                          </a:solidFill>
                          <a:effectLst/>
                          <a:uLnTx/>
                          <a:uFillTx/>
                          <a:latin typeface="+mn-lt"/>
                          <a:ea typeface="+mn-ea"/>
                          <a:cs typeface="+mn-cs"/>
                        </a:rPr>
                        <a:t>人・</a:t>
                      </a: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女性０人）</a:t>
                      </a:r>
                      <a:endParaRPr kumimoji="1" lang="en-US" altLang="ja-JP" sz="9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rPr>
                        <a:t>  </a:t>
                      </a: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正規　０人</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（男性０</a:t>
                      </a:r>
                      <a:r>
                        <a:rPr kumimoji="1" lang="ja-JP" altLang="en-US" sz="900" b="0" i="0" u="none" strike="noStrike" kern="1200" cap="none" spc="0" normalizeH="0" baseline="0" noProof="0" dirty="0">
                          <a:ln>
                            <a:noFill/>
                          </a:ln>
                          <a:solidFill>
                            <a:srgbClr val="2E2E38"/>
                          </a:solidFill>
                          <a:effectLst/>
                          <a:uLnTx/>
                          <a:uFillTx/>
                          <a:latin typeface="+mn-lt"/>
                          <a:ea typeface="+mn-ea"/>
                          <a:cs typeface="+mn-cs"/>
                        </a:rPr>
                        <a:t>人・</a:t>
                      </a: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女性０</a:t>
                      </a:r>
                      <a:r>
                        <a:rPr kumimoji="1" lang="ja-JP" altLang="en-US" sz="900" b="0" i="0" u="none" strike="noStrike" kern="1200" cap="none" spc="0" normalizeH="0" baseline="0" noProof="0" dirty="0">
                          <a:ln>
                            <a:noFill/>
                          </a:ln>
                          <a:solidFill>
                            <a:srgbClr val="2E2E38"/>
                          </a:solidFill>
                          <a:effectLst/>
                          <a:uLnTx/>
                          <a:uFillTx/>
                          <a:latin typeface="+mn-lt"/>
                          <a:ea typeface="+mn-ea"/>
                          <a:cs typeface="+mn-cs"/>
                        </a:rPr>
                        <a:t>人）</a:t>
                      </a:r>
                      <a:endParaRPr kumimoji="1" lang="en-US" altLang="ja-JP" sz="900" b="0" i="0" u="none" strike="noStrike" kern="1200" cap="none" spc="0" normalizeH="0" baseline="0" noProof="0" dirty="0">
                        <a:ln>
                          <a:noFill/>
                        </a:ln>
                        <a:solidFill>
                          <a:srgbClr val="2E2E38"/>
                        </a:solidFill>
                        <a:effectLst/>
                        <a:uLnTx/>
                        <a:uFillTx/>
                        <a:latin typeface="BIZ UDPゴシック"/>
                        <a:ea typeface="BIZ UDPゴシック"/>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非正規　０人</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（男性０</a:t>
                      </a:r>
                      <a:r>
                        <a:rPr kumimoji="1" lang="ja-JP" altLang="en-US" sz="900" b="0" i="0" u="none" strike="noStrike" kern="1200" cap="none" spc="0" normalizeH="0" baseline="0" noProof="0" dirty="0">
                          <a:ln>
                            <a:noFill/>
                          </a:ln>
                          <a:solidFill>
                            <a:srgbClr val="2E2E38"/>
                          </a:solidFill>
                          <a:effectLst/>
                          <a:uLnTx/>
                          <a:uFillTx/>
                          <a:latin typeface="+mn-lt"/>
                          <a:ea typeface="+mn-ea"/>
                          <a:cs typeface="+mn-cs"/>
                        </a:rPr>
                        <a:t>人・</a:t>
                      </a: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女性０</a:t>
                      </a:r>
                      <a:r>
                        <a:rPr kumimoji="1" lang="ja-JP" altLang="en-US" sz="900" b="0" i="0" u="none" strike="noStrike" kern="1200" cap="none" spc="0" normalizeH="0" baseline="0" noProof="0" dirty="0">
                          <a:ln>
                            <a:noFill/>
                          </a:ln>
                          <a:solidFill>
                            <a:srgbClr val="2E2E38"/>
                          </a:solidFill>
                          <a:effectLst/>
                          <a:uLnTx/>
                          <a:uFillTx/>
                          <a:latin typeface="+mn-lt"/>
                          <a:ea typeface="+mn-ea"/>
                          <a:cs typeface="+mn-cs"/>
                        </a:rPr>
                        <a:t>人）</a:t>
                      </a:r>
                      <a:endParaRPr kumimoji="1" lang="en-US" altLang="ja-JP" sz="9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2E2E38"/>
                          </a:solidFill>
                          <a:effectLst/>
                          <a:uLnTx/>
                          <a:uFillTx/>
                          <a:latin typeface="+mn-ea"/>
                          <a:ea typeface="+mn-ea"/>
                          <a:cs typeface="+mn-cs"/>
                        </a:rPr>
                        <a:t>  </a:t>
                      </a:r>
                      <a:r>
                        <a:rPr kumimoji="1" lang="ja-JP" altLang="en-US" sz="1400" b="1" i="0" u="none" strike="noStrike" kern="1200" cap="none" spc="0" normalizeH="0" baseline="0" noProof="0" dirty="0">
                          <a:ln>
                            <a:noFill/>
                          </a:ln>
                          <a:solidFill>
                            <a:srgbClr val="2E2E38"/>
                          </a:solidFill>
                          <a:effectLst/>
                          <a:uLnTx/>
                          <a:uFillTx/>
                          <a:latin typeface="+mn-ea"/>
                          <a:ea typeface="+mn-ea"/>
                          <a:cs typeface="+mn-cs"/>
                        </a:rPr>
                        <a:t>正規　０人</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2E2E38"/>
                          </a:solidFill>
                          <a:effectLst/>
                          <a:uLnTx/>
                          <a:uFillTx/>
                          <a:latin typeface="+mn-ea"/>
                          <a:ea typeface="+mn-ea"/>
                          <a:cs typeface="+mn-cs"/>
                        </a:rPr>
                        <a:t>（男性０人・女性０人）</a:t>
                      </a:r>
                      <a:endParaRPr kumimoji="1" lang="en-US" altLang="ja-JP" sz="1000" b="1" i="0" u="none" strike="noStrike" kern="1200" cap="none" spc="0" normalizeH="0" baseline="0" noProof="0" dirty="0">
                        <a:ln>
                          <a:noFill/>
                        </a:ln>
                        <a:solidFill>
                          <a:srgbClr val="2E2E38"/>
                        </a:solidFill>
                        <a:effectLst/>
                        <a:uLnTx/>
                        <a:uFillTx/>
                        <a:latin typeface="+mn-e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2E2E38"/>
                          </a:solidFill>
                          <a:effectLst/>
                          <a:uLnTx/>
                          <a:uFillTx/>
                          <a:latin typeface="+mn-ea"/>
                          <a:ea typeface="+mn-ea"/>
                          <a:cs typeface="+mn-cs"/>
                        </a:rPr>
                        <a:t>非正規　</a:t>
                      </a:r>
                      <a:r>
                        <a:rPr kumimoji="1" lang="en-US" altLang="ja-JP" sz="1400" b="1" i="0" u="none" strike="noStrike" kern="1200" cap="none" spc="0" normalizeH="0" baseline="0" noProof="0" dirty="0">
                          <a:ln>
                            <a:noFill/>
                          </a:ln>
                          <a:solidFill>
                            <a:srgbClr val="2E2E38"/>
                          </a:solidFill>
                          <a:effectLst/>
                          <a:uLnTx/>
                          <a:uFillTx/>
                          <a:latin typeface="+mn-ea"/>
                          <a:ea typeface="+mn-ea"/>
                          <a:cs typeface="+mn-cs"/>
                        </a:rPr>
                        <a:t>1</a:t>
                      </a:r>
                      <a:r>
                        <a:rPr kumimoji="1" lang="ja-JP" altLang="en-US" sz="1400" b="1" i="0" u="none" strike="noStrike" kern="1200" cap="none" spc="0" normalizeH="0" baseline="0" noProof="0" dirty="0">
                          <a:ln>
                            <a:noFill/>
                          </a:ln>
                          <a:solidFill>
                            <a:srgbClr val="2E2E38"/>
                          </a:solidFill>
                          <a:effectLst/>
                          <a:uLnTx/>
                          <a:uFillTx/>
                          <a:latin typeface="+mn-ea"/>
                          <a:ea typeface="+mn-ea"/>
                          <a:cs typeface="+mn-cs"/>
                        </a:rPr>
                        <a:t>人</a:t>
                      </a:r>
                      <a:endParaRPr kumimoji="1" lang="en-US" altLang="ja-JP" sz="1400" b="1" i="0" u="none" strike="noStrike" kern="1200" cap="none" spc="0" normalizeH="0" baseline="0" noProof="0" dirty="0">
                        <a:ln>
                          <a:noFill/>
                        </a:ln>
                        <a:solidFill>
                          <a:srgbClr val="2E2E38"/>
                        </a:solidFill>
                        <a:effectLst/>
                        <a:uLnTx/>
                        <a:uFillTx/>
                        <a:latin typeface="+mn-e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2E2E38"/>
                          </a:solidFill>
                          <a:effectLst/>
                          <a:uLnTx/>
                          <a:uFillTx/>
                          <a:latin typeface="+mn-ea"/>
                          <a:ea typeface="+mn-ea"/>
                          <a:cs typeface="+mn-cs"/>
                        </a:rPr>
                        <a:t>（男性０人・女性１人）</a:t>
                      </a:r>
                      <a:endParaRPr kumimoji="1" lang="en-US" altLang="ja-JP" sz="1000" b="1" i="0" u="none" strike="noStrike" kern="1200" cap="none" spc="0" normalizeH="0" baseline="0" noProof="0" dirty="0">
                        <a:ln>
                          <a:noFill/>
                        </a:ln>
                        <a:solidFill>
                          <a:srgbClr val="2E2E38"/>
                        </a:solidFill>
                        <a:effectLst/>
                        <a:uLnTx/>
                        <a:uFillTx/>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5"/>
                  </a:ext>
                </a:extLst>
              </a:tr>
              <a:tr h="312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離職率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１０</a:t>
                      </a:r>
                      <a:r>
                        <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rPr>
                        <a:t>%</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０</a:t>
                      </a:r>
                      <a:r>
                        <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rPr>
                        <a:t>%</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ja-JP" altLang="en-US" sz="1400" b="1" i="0" u="none" strike="noStrike" kern="1200" cap="none" spc="0" normalizeH="0" baseline="0" noProof="0" dirty="0">
                          <a:ln>
                            <a:noFill/>
                          </a:ln>
                          <a:solidFill>
                            <a:srgbClr val="2E2E38"/>
                          </a:solidFill>
                          <a:effectLst/>
                          <a:uLnTx/>
                          <a:uFillTx/>
                          <a:latin typeface="+mn-ea"/>
                          <a:ea typeface="+mn-ea"/>
                          <a:cs typeface="+mn-cs"/>
                        </a:rPr>
                        <a:t>１１</a:t>
                      </a:r>
                      <a:r>
                        <a:rPr kumimoji="1" lang="en-US" altLang="ja-JP" sz="1400" b="1" i="0" u="none" strike="noStrike" kern="1200" cap="none" spc="0" normalizeH="0" baseline="0" noProof="0" dirty="0">
                          <a:ln>
                            <a:noFill/>
                          </a:ln>
                          <a:solidFill>
                            <a:srgbClr val="2E2E38"/>
                          </a:solidFill>
                          <a:effectLst/>
                          <a:uLnTx/>
                          <a:uFillTx/>
                          <a:latin typeface="+mn-ea"/>
                          <a:ea typeface="+mn-ea"/>
                          <a:cs typeface="+mn-cs"/>
                        </a:rPr>
                        <a:t>%</a:t>
                      </a:r>
                      <a:endParaRPr kumimoji="1" lang="en-US" sz="1600" b="1" i="0" u="none" strike="noStrike" kern="1200" dirty="0">
                        <a:solidFill>
                          <a:srgbClr val="000000"/>
                        </a:solidFill>
                        <a:effectLst/>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6"/>
                  </a:ext>
                </a:extLst>
              </a:tr>
              <a:tr h="312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平均勤続年数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１０年</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１１</a:t>
                      </a:r>
                      <a:r>
                        <a:rPr kumimoji="1" lang="ja-JP" altLang="en-US" sz="1200" b="0" i="0" u="none" strike="noStrike" kern="1200" cap="none" spc="0" normalizeH="0" baseline="0" noProof="0" dirty="0">
                          <a:ln>
                            <a:noFill/>
                          </a:ln>
                          <a:solidFill>
                            <a:srgbClr val="2E2E38"/>
                          </a:solidFill>
                          <a:effectLst/>
                          <a:uLnTx/>
                          <a:uFillTx/>
                          <a:latin typeface="+mn-lt"/>
                          <a:ea typeface="+mn-ea"/>
                          <a:cs typeface="+mn-cs"/>
                        </a:rPr>
                        <a:t>年</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ja-JP" altLang="en-US" sz="1400" b="1" i="0" u="none" strike="noStrike" kern="1200" cap="none" spc="0" normalizeH="0" baseline="0" noProof="0" dirty="0">
                          <a:ln>
                            <a:noFill/>
                          </a:ln>
                          <a:solidFill>
                            <a:srgbClr val="2E2E38"/>
                          </a:solidFill>
                          <a:effectLst/>
                          <a:uLnTx/>
                          <a:uFillTx/>
                          <a:latin typeface="+mn-ea"/>
                          <a:ea typeface="+mn-ea"/>
                          <a:cs typeface="+mn-cs"/>
                        </a:rPr>
                        <a:t>１１年</a:t>
                      </a:r>
                      <a:endParaRPr kumimoji="1" lang="en-US" sz="1600" b="1" i="0" u="none" strike="noStrike" kern="1200" dirty="0">
                        <a:solidFill>
                          <a:srgbClr val="000000"/>
                        </a:solidFill>
                        <a:effectLst/>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7"/>
                  </a:ext>
                </a:extLst>
              </a:tr>
            </a:tbl>
          </a:graphicData>
        </a:graphic>
      </p:graphicFrame>
      <p:sp>
        <p:nvSpPr>
          <p:cNvPr id="2058" name="フローチャート: 端子 477"/>
          <p:cNvSpPr/>
          <p:nvPr/>
        </p:nvSpPr>
        <p:spPr>
          <a:xfrm>
            <a:off x="9001601"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2059"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2060" name="フローチャート: 端子 477"/>
          <p:cNvSpPr/>
          <p:nvPr/>
        </p:nvSpPr>
        <p:spPr>
          <a:xfrm>
            <a:off x="4797668" y="1500063"/>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2061" name="フローチャート: 端子 477"/>
          <p:cNvSpPr/>
          <p:nvPr/>
        </p:nvSpPr>
        <p:spPr>
          <a:xfrm>
            <a:off x="4797668" y="2229268"/>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2062"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2063"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2064" name="コネクタ: 曲線 53"/>
          <p:cNvCxnSpPr>
            <a:cxnSpLocks/>
            <a:stCxn id="2059" idx="3"/>
            <a:endCxn id="2063"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65" name="コネクタ: 曲線 54"/>
          <p:cNvCxnSpPr>
            <a:cxnSpLocks/>
            <a:stCxn id="2063" idx="2"/>
            <a:endCxn id="2061"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66" name="コネクタ: 曲線 55"/>
          <p:cNvCxnSpPr>
            <a:cxnSpLocks/>
            <a:stCxn id="2061" idx="1"/>
            <a:endCxn id="2062"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67" name="コネクタ: 曲線 56"/>
          <p:cNvCxnSpPr>
            <a:cxnSpLocks/>
            <a:stCxn id="2062" idx="0"/>
            <a:endCxn id="2059"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2068" name="矢印: 右 57"/>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69" name="矢印: 右 58"/>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70" name="矢印: 右 59"/>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71" name="矢印: 右 60"/>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72" name="楕円 61"/>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3</a:t>
            </a:r>
            <a:endParaRPr kumimoji="0" lang="ja-JP" altLang="en-US" sz="1400" b="1" kern="0">
              <a:latin typeface="+mn-ea"/>
            </a:endParaRPr>
          </a:p>
        </p:txBody>
      </p:sp>
      <p:sp>
        <p:nvSpPr>
          <p:cNvPr id="2073" name="楕円 62"/>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ja-JP" altLang="en-US" sz="1400" b="1" kern="0">
                <a:solidFill>
                  <a:schemeClr val="bg1">
                    <a:lumMod val="85000"/>
                  </a:schemeClr>
                </a:solidFill>
                <a:latin typeface="+mn-ea"/>
              </a:rPr>
              <a:t>１</a:t>
            </a:r>
          </a:p>
        </p:txBody>
      </p:sp>
      <p:sp>
        <p:nvSpPr>
          <p:cNvPr id="2074" name="楕円 63"/>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75" name="楕円 64"/>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76" name="楕円 65"/>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77" name="楕円 66"/>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78"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2233966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0"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080"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081"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2082"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27</a:t>
            </a:fld>
            <a:endParaRPr lang="ja-JP" altLang="en-US">
              <a:latin typeface="+mn-ea"/>
            </a:endParaRPr>
          </a:p>
        </p:txBody>
      </p:sp>
      <p:sp>
        <p:nvSpPr>
          <p:cNvPr id="2083" name="フローチャート: 端子 477"/>
          <p:cNvSpPr/>
          <p:nvPr/>
        </p:nvSpPr>
        <p:spPr>
          <a:xfrm>
            <a:off x="9001601"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2084"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2085" name="フローチャート: 端子 477"/>
          <p:cNvSpPr/>
          <p:nvPr/>
        </p:nvSpPr>
        <p:spPr>
          <a:xfrm>
            <a:off x="4797668" y="1500063"/>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2086" name="フローチャート: 端子 477"/>
          <p:cNvSpPr/>
          <p:nvPr/>
        </p:nvSpPr>
        <p:spPr>
          <a:xfrm>
            <a:off x="4797668"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2087" name="フローチャート: 端子 477"/>
          <p:cNvSpPr/>
          <p:nvPr/>
        </p:nvSpPr>
        <p:spPr>
          <a:xfrm>
            <a:off x="2026777" y="1500062"/>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2088"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2089" name="コネクタ: 曲線 5"/>
          <p:cNvCxnSpPr>
            <a:cxnSpLocks/>
            <a:stCxn id="2084" idx="3"/>
            <a:endCxn id="2088"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90" name="コネクタ: 曲線 6"/>
          <p:cNvCxnSpPr>
            <a:cxnSpLocks/>
            <a:stCxn id="2088" idx="2"/>
            <a:endCxn id="2086"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91" name="コネクタ: 曲線 7"/>
          <p:cNvCxnSpPr>
            <a:cxnSpLocks/>
            <a:stCxn id="2086" idx="1"/>
            <a:endCxn id="2087"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92" name="コネクタ: 曲線 8"/>
          <p:cNvCxnSpPr>
            <a:cxnSpLocks/>
            <a:stCxn id="2087" idx="0"/>
            <a:endCxn id="2084"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2093" name="矢印: 右 9"/>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94" name="矢印: 右 12"/>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95" name="矢印: 右 13"/>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96" name="矢印: 右 15"/>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97" name="楕円 32"/>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3</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98" name="楕円 33"/>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ja-JP" altLang="en-US" sz="1400" b="1" kern="0">
                <a:solidFill>
                  <a:schemeClr val="bg1">
                    <a:lumMod val="85000"/>
                  </a:schemeClr>
                </a:solidFill>
                <a:latin typeface="+mn-ea"/>
              </a:rPr>
              <a:t>１</a:t>
            </a:r>
          </a:p>
        </p:txBody>
      </p:sp>
      <p:sp>
        <p:nvSpPr>
          <p:cNvPr id="2099" name="楕円 34"/>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00" name="楕円 36"/>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4</a:t>
            </a:r>
            <a:endParaRPr kumimoji="0" lang="ja-JP" altLang="en-US" sz="1400" b="1" kern="0">
              <a:latin typeface="+mn-ea"/>
            </a:endParaRPr>
          </a:p>
        </p:txBody>
      </p:sp>
      <p:sp>
        <p:nvSpPr>
          <p:cNvPr id="2101" name="楕円 37"/>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02" name="楕円 38"/>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graphicFrame>
        <p:nvGraphicFramePr>
          <p:cNvPr id="2103" name="Table 2"/>
          <p:cNvGraphicFramePr>
            <a:graphicFrameLocks noGrp="1"/>
          </p:cNvGraphicFramePr>
          <p:nvPr>
            <p:extLst>
              <p:ext uri="{D42A27DB-BD31-4B8C-83A1-F6EECF244321}">
                <p14:modId xmlns:p14="http://schemas.microsoft.com/office/powerpoint/2010/main" val="1215548533"/>
              </p:ext>
            </p:extLst>
          </p:nvPr>
        </p:nvGraphicFramePr>
        <p:xfrm>
          <a:off x="422560" y="2836667"/>
          <a:ext cx="11309938" cy="1504234"/>
        </p:xfrm>
        <a:graphic>
          <a:graphicData uri="http://schemas.openxmlformats.org/drawingml/2006/table">
            <a:tbl>
              <a:tblPr firstRow="1" bandRow="1">
                <a:tableStyleId>{5C22544A-7EE6-4342-B048-85BDC9FD1C3A}</a:tableStyleId>
              </a:tblPr>
              <a:tblGrid>
                <a:gridCol w="418268">
                  <a:extLst>
                    <a:ext uri="{9D8B030D-6E8A-4147-A177-3AD203B41FA5}">
                      <a16:colId xmlns:a16="http://schemas.microsoft.com/office/drawing/2014/main" val="20000"/>
                    </a:ext>
                  </a:extLst>
                </a:gridCol>
                <a:gridCol w="5057276">
                  <a:extLst>
                    <a:ext uri="{9D8B030D-6E8A-4147-A177-3AD203B41FA5}">
                      <a16:colId xmlns:a16="http://schemas.microsoft.com/office/drawing/2014/main" val="20001"/>
                    </a:ext>
                  </a:extLst>
                </a:gridCol>
                <a:gridCol w="1944798">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351206">
                <a:tc>
                  <a:txBody>
                    <a:bodyPr/>
                    <a:lstStyle/>
                    <a:p>
                      <a:endParaRPr lang="en-US" sz="1300"/>
                    </a:p>
                  </a:txBody>
                  <a:tcPr marL="110642" marR="110642"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300"/>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chemeClr val="tx1"/>
                          </a:solidFill>
                          <a:effectLst/>
                          <a:uLnTx/>
                          <a:uFillTx/>
                          <a:latin typeface="+mn-lt"/>
                        </a:rPr>
                        <a:t>２０２２</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rPr>
                        <a:t>２０２３</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rPr>
                        <a:t>２０２４</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765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エンゲージメントスコア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en-US" altLang="ja-JP" sz="1400" b="1" i="0" u="none" strike="noStrike" kern="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（人材育成）</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a:latin typeface="+mn-lt"/>
                        </a:rPr>
                        <a:t>ー</a:t>
                      </a:r>
                      <a:r>
                        <a:rPr lang="en-US" sz="1200">
                          <a:latin typeface="+mn-lt"/>
                        </a:rPr>
                        <a:t>/5</a:t>
                      </a:r>
                      <a:r>
                        <a:rPr lang="ja-JP" altLang="en-US" sz="120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a:latin typeface="+mn-lt"/>
                        </a:rPr>
                        <a:t>ー</a:t>
                      </a:r>
                      <a:r>
                        <a:rPr lang="en-US" altLang="ja-JP" sz="1200">
                          <a:latin typeface="+mn-lt"/>
                        </a:rPr>
                        <a:t>/5</a:t>
                      </a:r>
                      <a:r>
                        <a:rPr lang="ja-JP" altLang="en-US" sz="120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2.3/5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r h="5765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rPr>
                        <a:t>エンゲージメントスコア　</a:t>
                      </a:r>
                      <a:r>
                        <a:rPr kumimoji="0" lang="en-US" altLang="ja-JP" sz="1100" b="1" i="0" u="none" strike="noStrike" kern="0" cap="none" spc="0" normalizeH="0" baseline="0" noProof="0" dirty="0">
                          <a:ln>
                            <a:noFill/>
                          </a:ln>
                          <a:effectLst/>
                          <a:uLnTx/>
                          <a:uFillTx/>
                        </a:rPr>
                        <a:t>※</a:t>
                      </a:r>
                      <a:r>
                        <a:rPr kumimoji="0" lang="ja-JP" altLang="en-US" sz="1100" b="1" i="0" u="none" strike="noStrike" kern="0" cap="none" spc="0" normalizeH="0" baseline="0" noProof="0" dirty="0">
                          <a:ln>
                            <a:noFill/>
                          </a:ln>
                          <a:effectLst/>
                          <a:uLnTx/>
                          <a:uFillTx/>
                        </a:rPr>
                        <a:t>正規のみ</a:t>
                      </a:r>
                      <a:endParaRPr kumimoji="0" lang="en-US" altLang="ja-JP" sz="1400" b="1" i="0" u="none" strike="noStrike" kern="0"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effectLst/>
                          <a:uLnTx/>
                          <a:uFillTx/>
                        </a:rPr>
                        <a:t>（職務の満足度）</a:t>
                      </a:r>
                      <a:endParaRPr kumimoji="0" lang="ja-JP" altLang="en-US" sz="1400" b="1" i="0" u="none" strike="noStrike" kern="0" cap="none" spc="0" normalizeH="0" baseline="0" noProof="0" dirty="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a:latin typeface="+mn-lt"/>
                        </a:rPr>
                        <a:t>ー</a:t>
                      </a:r>
                      <a:r>
                        <a:rPr lang="en-US" sz="1200">
                          <a:latin typeface="+mn-lt"/>
                        </a:rPr>
                        <a:t>/5</a:t>
                      </a:r>
                      <a:r>
                        <a:rPr lang="ja-JP" altLang="en-US" sz="120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3.1/5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6"/>
                  </a:ext>
                </a:extLst>
              </a:tr>
            </a:tbl>
          </a:graphicData>
        </a:graphic>
      </p:graphicFrame>
      <p:sp>
        <p:nvSpPr>
          <p:cNvPr id="2104"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2765539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06"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106"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107"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2108"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28</a:t>
            </a:fld>
            <a:endParaRPr lang="ja-JP" altLang="en-US">
              <a:latin typeface="+mn-ea"/>
            </a:endParaRPr>
          </a:p>
        </p:txBody>
      </p:sp>
      <p:sp>
        <p:nvSpPr>
          <p:cNvPr id="2109" name="フローチャート: 端子 477"/>
          <p:cNvSpPr/>
          <p:nvPr/>
        </p:nvSpPr>
        <p:spPr>
          <a:xfrm>
            <a:off x="9001601"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2110"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2111" name="フローチャート: 端子 477"/>
          <p:cNvSpPr/>
          <p:nvPr/>
        </p:nvSpPr>
        <p:spPr>
          <a:xfrm>
            <a:off x="4797668" y="1500063"/>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2112" name="フローチャート: 端子 477"/>
          <p:cNvSpPr/>
          <p:nvPr/>
        </p:nvSpPr>
        <p:spPr>
          <a:xfrm>
            <a:off x="4797668"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2113"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2114" name="フローチャート: 端子 477"/>
          <p:cNvSpPr/>
          <p:nvPr/>
        </p:nvSpPr>
        <p:spPr>
          <a:xfrm>
            <a:off x="7699249" y="1500061"/>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2115" name="コネクタ: 曲線 5"/>
          <p:cNvCxnSpPr>
            <a:cxnSpLocks/>
            <a:stCxn id="2110" idx="3"/>
            <a:endCxn id="2114"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16" name="コネクタ: 曲線 6"/>
          <p:cNvCxnSpPr>
            <a:cxnSpLocks/>
            <a:stCxn id="2114" idx="2"/>
            <a:endCxn id="2112"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17" name="コネクタ: 曲線 7"/>
          <p:cNvCxnSpPr>
            <a:cxnSpLocks/>
            <a:stCxn id="2112" idx="1"/>
            <a:endCxn id="2113"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18" name="コネクタ: 曲線 8"/>
          <p:cNvCxnSpPr>
            <a:cxnSpLocks/>
            <a:stCxn id="2113" idx="0"/>
            <a:endCxn id="2110"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2119" name="矢印: 右 9"/>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20" name="矢印: 右 12"/>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21" name="矢印: 右 13"/>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22" name="矢印: 右 15"/>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23" name="楕円 32"/>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3</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24" name="楕円 33"/>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ja-JP" altLang="en-US" sz="1400" b="1" kern="0">
                <a:solidFill>
                  <a:schemeClr val="bg1">
                    <a:lumMod val="85000"/>
                  </a:schemeClr>
                </a:solidFill>
                <a:latin typeface="+mn-ea"/>
              </a:rPr>
              <a:t>１</a:t>
            </a:r>
          </a:p>
        </p:txBody>
      </p:sp>
      <p:sp>
        <p:nvSpPr>
          <p:cNvPr id="2125" name="楕円 34"/>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26" name="楕円 36"/>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27" name="楕円 37"/>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5</a:t>
            </a:r>
            <a:endParaRPr kumimoji="0" lang="ja-JP" altLang="en-US" sz="1400" b="1" kern="0">
              <a:latin typeface="+mn-ea"/>
            </a:endParaRPr>
          </a:p>
        </p:txBody>
      </p:sp>
      <p:sp>
        <p:nvSpPr>
          <p:cNvPr id="2128" name="楕円 38"/>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graphicFrame>
        <p:nvGraphicFramePr>
          <p:cNvPr id="2129" name="Table 2"/>
          <p:cNvGraphicFramePr>
            <a:graphicFrameLocks noGrp="1"/>
          </p:cNvGraphicFramePr>
          <p:nvPr>
            <p:extLst>
              <p:ext uri="{D42A27DB-BD31-4B8C-83A1-F6EECF244321}">
                <p14:modId xmlns:p14="http://schemas.microsoft.com/office/powerpoint/2010/main" val="3606846000"/>
              </p:ext>
            </p:extLst>
          </p:nvPr>
        </p:nvGraphicFramePr>
        <p:xfrm>
          <a:off x="422560" y="2844863"/>
          <a:ext cx="11309938" cy="2992565"/>
        </p:xfrm>
        <a:graphic>
          <a:graphicData uri="http://schemas.openxmlformats.org/drawingml/2006/table">
            <a:tbl>
              <a:tblPr firstRow="1" bandRow="1">
                <a:tableStyleId>{5C22544A-7EE6-4342-B048-85BDC9FD1C3A}</a:tableStyleId>
              </a:tblPr>
              <a:tblGrid>
                <a:gridCol w="376323">
                  <a:extLst>
                    <a:ext uri="{9D8B030D-6E8A-4147-A177-3AD203B41FA5}">
                      <a16:colId xmlns:a16="http://schemas.microsoft.com/office/drawing/2014/main" val="20000"/>
                    </a:ext>
                  </a:extLst>
                </a:gridCol>
                <a:gridCol w="5099221">
                  <a:extLst>
                    <a:ext uri="{9D8B030D-6E8A-4147-A177-3AD203B41FA5}">
                      <a16:colId xmlns:a16="http://schemas.microsoft.com/office/drawing/2014/main" val="20001"/>
                    </a:ext>
                  </a:extLst>
                </a:gridCol>
                <a:gridCol w="1944798">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498055">
                <a:tc>
                  <a:txBody>
                    <a:bodyPr/>
                    <a:lstStyle/>
                    <a:p>
                      <a:endParaRPr lang="en-US" sz="1300"/>
                    </a:p>
                  </a:txBody>
                  <a:tcPr marL="110642" marR="110642"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300"/>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2022</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rgbClr val="2E2E38"/>
                          </a:solidFill>
                          <a:effectLst/>
                          <a:uLnTx/>
                          <a:uFillTx/>
                          <a:latin typeface="BIZ UDPゴシック"/>
                          <a:ea typeface="BIZ UDPゴシック"/>
                          <a:cs typeface="+mn-cs"/>
                        </a:rPr>
                        <a:t>2023</a:t>
                      </a:r>
                      <a:endPar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rgbClr val="2E2E38"/>
                          </a:solidFill>
                          <a:effectLst/>
                          <a:uLnTx/>
                          <a:uFillTx/>
                          <a:latin typeface="BIZ UDPゴシック"/>
                          <a:ea typeface="BIZ UDPゴシック"/>
                          <a:cs typeface="+mn-cs"/>
                        </a:rPr>
                        <a:t>2024</a:t>
                      </a:r>
                      <a:endPar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平均年間給与</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正規　４４９万円</a:t>
                      </a:r>
                      <a:endParaRPr lang="en-US" altLang="ja-JP" sz="1200" dirty="0"/>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非正規　１９０万円</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正規　４３３万円</a:t>
                      </a:r>
                      <a:endParaRPr lang="en-US" altLang="ja-JP" sz="1200" dirty="0"/>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非正規　７０万円</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zh-TW" altLang="en-US" sz="1400" b="1" i="0" u="none" strike="noStrike" kern="1200" dirty="0">
                          <a:solidFill>
                            <a:srgbClr val="000000"/>
                          </a:solidFill>
                          <a:effectLst/>
                          <a:latin typeface="+mn-ea"/>
                          <a:ea typeface="+mn-ea"/>
                          <a:cs typeface="+mn-cs"/>
                        </a:rPr>
                        <a:t>正規　</a:t>
                      </a:r>
                      <a:r>
                        <a:rPr kumimoji="1" lang="ja-JP" altLang="en-US" sz="1400" b="1" i="0" u="none" strike="noStrike" kern="1200" dirty="0">
                          <a:solidFill>
                            <a:srgbClr val="000000"/>
                          </a:solidFill>
                          <a:effectLst/>
                          <a:latin typeface="+mn-ea"/>
                          <a:ea typeface="+mn-ea"/>
                          <a:cs typeface="+mn-cs"/>
                        </a:rPr>
                        <a:t>４７６万円</a:t>
                      </a:r>
                      <a:endParaRPr kumimoji="1" lang="zh-TW" altLang="en-US" sz="1400" b="1" i="0" u="none" strike="noStrike" kern="1200" dirty="0">
                        <a:solidFill>
                          <a:srgbClr val="000000"/>
                        </a:solidFill>
                        <a:effectLst/>
                        <a:latin typeface="+mn-ea"/>
                        <a:ea typeface="+mn-ea"/>
                        <a:cs typeface="+mn-cs"/>
                      </a:endParaRPr>
                    </a:p>
                    <a:p>
                      <a:pPr marL="0" algn="r" defTabSz="914400" rtl="0" eaLnBrk="1" fontAlgn="ctr" latinLnBrk="0" hangingPunct="1"/>
                      <a:r>
                        <a:rPr kumimoji="1" lang="zh-TW" altLang="en-US" sz="1400" b="1" i="0" u="none" strike="noStrike" kern="1200" dirty="0">
                          <a:solidFill>
                            <a:srgbClr val="000000"/>
                          </a:solidFill>
                          <a:effectLst/>
                          <a:latin typeface="+mn-ea"/>
                          <a:ea typeface="+mn-ea"/>
                          <a:cs typeface="+mn-cs"/>
                        </a:rPr>
                        <a:t>非正規　</a:t>
                      </a:r>
                      <a:r>
                        <a:rPr kumimoji="1" lang="ja-JP" altLang="en-US" sz="1400" b="1" i="0" u="none" strike="noStrike" kern="1200" dirty="0">
                          <a:solidFill>
                            <a:srgbClr val="000000"/>
                          </a:solidFill>
                          <a:effectLst/>
                          <a:latin typeface="+mn-ea"/>
                          <a:ea typeface="+mn-ea"/>
                          <a:cs typeface="+mn-cs"/>
                        </a:rPr>
                        <a:t>１０９万円</a:t>
                      </a:r>
                      <a:endParaRPr kumimoji="1" lang="zh-TW" altLang="en-US" sz="1400" b="1" i="0" u="none" strike="noStrike" kern="1200" dirty="0">
                        <a:solidFill>
                          <a:srgbClr val="000000"/>
                        </a:solidFill>
                        <a:effectLst/>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1"/>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エンゲージメントスコア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en-US" altLang="ja-JP" sz="1400" b="1" i="0" u="none" strike="noStrike" kern="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（報酬の満足度）</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sz="1200" dirty="0">
                          <a:latin typeface="+mn-lt"/>
                        </a:rPr>
                        <a:t>/5</a:t>
                      </a:r>
                      <a:r>
                        <a:rPr lang="ja-JP" altLang="en-US" sz="1200" dirty="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2.7/5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福利厚生費用総額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rPr>
                        <a:t>24</a:t>
                      </a:r>
                      <a:r>
                        <a:rPr kumimoji="1" lang="ja-JP" altLang="en-US" sz="1200" b="0" i="0" u="none" strike="noStrike" kern="1200" cap="none" spc="0" normalizeH="0" baseline="0" noProof="0" dirty="0">
                          <a:ln>
                            <a:noFill/>
                          </a:ln>
                          <a:solidFill>
                            <a:srgbClr val="2E2E38"/>
                          </a:solidFill>
                          <a:effectLst/>
                          <a:uLnTx/>
                          <a:uFillTx/>
                          <a:latin typeface="+mn-lt"/>
                          <a:ea typeface="+mn-ea"/>
                          <a:cs typeface="+mn-cs"/>
                        </a:rPr>
                        <a:t>万円</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rPr>
                        <a:t>38</a:t>
                      </a:r>
                      <a:r>
                        <a:rPr kumimoji="1" lang="ja-JP" altLang="en-US" sz="1200" b="0" i="0" u="none" strike="noStrike" kern="1200" cap="none" spc="0" normalizeH="0" baseline="0" noProof="0" dirty="0">
                          <a:ln>
                            <a:noFill/>
                          </a:ln>
                          <a:solidFill>
                            <a:srgbClr val="2E2E38"/>
                          </a:solidFill>
                          <a:effectLst/>
                          <a:uLnTx/>
                          <a:uFillTx/>
                          <a:latin typeface="+mn-lt"/>
                          <a:ea typeface="+mn-ea"/>
                          <a:cs typeface="+mn-cs"/>
                        </a:rPr>
                        <a:t>万円</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en-US" altLang="ja-JP" sz="1400" b="1" i="0" u="none" strike="noStrike" kern="1200" cap="none" spc="0" normalizeH="0" baseline="0" noProof="0" dirty="0">
                          <a:ln>
                            <a:noFill/>
                          </a:ln>
                          <a:solidFill>
                            <a:srgbClr val="000000"/>
                          </a:solidFill>
                          <a:effectLst/>
                          <a:uLnTx/>
                          <a:uFillTx/>
                          <a:latin typeface="+mn-ea"/>
                          <a:ea typeface="+mn-ea"/>
                          <a:cs typeface="+mn-cs"/>
                        </a:rPr>
                        <a:t>73</a:t>
                      </a:r>
                      <a:r>
                        <a:rPr kumimoji="1" lang="ja-JP" altLang="en-US" sz="1400" b="1" i="0" u="none" strike="noStrike" kern="1200" cap="none" spc="0" normalizeH="0" baseline="0" noProof="0" dirty="0">
                          <a:ln>
                            <a:noFill/>
                          </a:ln>
                          <a:solidFill>
                            <a:srgbClr val="000000"/>
                          </a:solidFill>
                          <a:effectLst/>
                          <a:uLnTx/>
                          <a:uFillTx/>
                          <a:latin typeface="+mn-ea"/>
                          <a:ea typeface="+mn-ea"/>
                          <a:cs typeface="+mn-cs"/>
                        </a:rPr>
                        <a:t>万円</a:t>
                      </a:r>
                      <a:endParaRPr kumimoji="1" lang="en-US" sz="1400" b="1" i="0" u="none" strike="noStrike" kern="1200" dirty="0">
                        <a:solidFill>
                          <a:srgbClr val="000000"/>
                        </a:solidFill>
                        <a:effectLst/>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福利厚生制度の利用数</a:t>
                      </a:r>
                      <a:r>
                        <a:rPr kumimoji="0" lang="en-US" altLang="ja-JP" sz="1400" b="1" i="0" u="none" strike="noStrike" kern="0" cap="none" spc="0" normalizeH="0" baseline="0" noProof="0">
                          <a:ln>
                            <a:noFill/>
                          </a:ln>
                          <a:effectLst/>
                          <a:uLnTx/>
                          <a:uFillTx/>
                        </a:rPr>
                        <a:t>*</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rPr>
                        <a:t>25</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rPr>
                        <a:t>28</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2E2E38"/>
                          </a:solidFill>
                          <a:effectLst/>
                          <a:uLnTx/>
                          <a:uFillTx/>
                          <a:latin typeface="+mn-ea"/>
                          <a:ea typeface="+mn-ea"/>
                          <a:cs typeface="+mn-cs"/>
                        </a:rPr>
                        <a:t>27</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エンゲージメントスコア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en-US" altLang="ja-JP" sz="1400" b="1" i="0" u="none" strike="noStrike" kern="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（福利厚生の満足度）</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sz="1200" dirty="0">
                          <a:latin typeface="+mn-lt"/>
                        </a:rPr>
                        <a:t>/5</a:t>
                      </a:r>
                      <a:r>
                        <a:rPr lang="ja-JP" altLang="en-US" sz="1200" dirty="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2.3/5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5"/>
                  </a:ext>
                </a:extLst>
              </a:tr>
            </a:tbl>
          </a:graphicData>
        </a:graphic>
      </p:graphicFrame>
      <p:sp>
        <p:nvSpPr>
          <p:cNvPr id="2130"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3064902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4"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124"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125" name="タイトル 1"/>
          <p:cNvSpPr>
            <a:spLocks noGrp="1"/>
          </p:cNvSpPr>
          <p:nvPr>
            <p:ph type="title"/>
          </p:nvPr>
        </p:nvSpPr>
        <p:spPr/>
        <p:txBody>
          <a:bodyPr vert="horz"/>
          <a:lstStyle/>
          <a:p>
            <a:r>
              <a:rPr kumimoji="1" lang="en-US" altLang="ja-JP">
                <a:latin typeface="+mn-ea"/>
                <a:ea typeface="+mn-ea"/>
              </a:rPr>
              <a:t>1. </a:t>
            </a:r>
            <a:r>
              <a:rPr kumimoji="1" lang="ja-JP" altLang="en-US">
                <a:latin typeface="+mn-ea"/>
                <a:ea typeface="+mn-ea"/>
              </a:rPr>
              <a:t>代表者メッセージ</a:t>
            </a:r>
          </a:p>
        </p:txBody>
      </p:sp>
      <p:sp>
        <p:nvSpPr>
          <p:cNvPr id="1126" name="スライド番号プレースホルダー 9"/>
          <p:cNvSpPr>
            <a:spLocks noGrp="1"/>
          </p:cNvSpPr>
          <p:nvPr>
            <p:ph type="sldNum" sz="quarter" idx="12"/>
          </p:nvPr>
        </p:nvSpPr>
        <p:spPr/>
        <p:txBody>
          <a:bodyPr/>
          <a:lstStyle/>
          <a:p>
            <a:fld id="{273F110B-3E81-42E9-B683-BD8814B58ECE}" type="slidenum">
              <a:rPr lang="ja-JP" altLang="en-US" smtClean="0">
                <a:latin typeface="+mn-ea"/>
              </a:rPr>
              <a:pPr/>
              <a:t>2</a:t>
            </a:fld>
            <a:endParaRPr lang="ja-JP" altLang="en-US">
              <a:latin typeface="+mn-ea"/>
            </a:endParaRPr>
          </a:p>
        </p:txBody>
      </p:sp>
      <p:sp>
        <p:nvSpPr>
          <p:cNvPr id="1127" name="Text Placeholder 5"/>
          <p:cNvSpPr>
            <a:spLocks noGrp="1"/>
          </p:cNvSpPr>
          <p:nvPr>
            <p:ph type="body" sz="quarter" idx="14"/>
          </p:nvPr>
        </p:nvSpPr>
        <p:spPr/>
        <p:txBody>
          <a:bodyPr>
            <a:normAutofit/>
          </a:bodyPr>
          <a:lstStyle/>
          <a:p>
            <a:r>
              <a:rPr lang="ja-JP" altLang="en-US" dirty="0">
                <a:latin typeface="+mn-ea"/>
              </a:rPr>
              <a:t>当社の人的資本経営</a:t>
            </a:r>
            <a:endParaRPr lang="en-US" dirty="0">
              <a:latin typeface="+mn-ea"/>
            </a:endParaRPr>
          </a:p>
        </p:txBody>
      </p:sp>
      <p:sp>
        <p:nvSpPr>
          <p:cNvPr id="1128" name="Text Placeholder 6"/>
          <p:cNvSpPr>
            <a:spLocks noGrp="1"/>
          </p:cNvSpPr>
          <p:nvPr>
            <p:ph type="body" sz="quarter" idx="15"/>
          </p:nvPr>
        </p:nvSpPr>
        <p:spPr>
          <a:xfrm>
            <a:off x="6181725" y="1383439"/>
            <a:ext cx="5567363" cy="4440659"/>
          </a:xfrm>
        </p:spPr>
        <p:txBody>
          <a:bodyPr>
            <a:noAutofit/>
          </a:bodyPr>
          <a:lstStyle/>
          <a:p>
            <a:r>
              <a:rPr lang="ja-JP" altLang="en-US" sz="2000" b="1" dirty="0">
                <a:latin typeface="+mn-ea"/>
              </a:rPr>
              <a:t>患者さまに選ばれる理由は「あなた」にある</a:t>
            </a:r>
            <a:endParaRPr lang="en-US" altLang="ja-JP" sz="2000" b="1" dirty="0">
              <a:latin typeface="+mn-ea"/>
            </a:endParaRPr>
          </a:p>
          <a:p>
            <a:r>
              <a:rPr lang="ja-JP" altLang="en-US" sz="1200" b="1" dirty="0">
                <a:latin typeface="+mn-ea"/>
              </a:rPr>
              <a:t>～人的資本経営へのシフト～</a:t>
            </a:r>
            <a:endParaRPr lang="ja-JP" altLang="en-US" sz="1200" dirty="0">
              <a:latin typeface="+mn-ea"/>
            </a:endParaRPr>
          </a:p>
          <a:p>
            <a:r>
              <a:rPr lang="ja-JP" altLang="en-US" sz="900" dirty="0">
                <a:latin typeface="+mn-ea"/>
              </a:rPr>
              <a:t>現在、調剤薬局を取り巻く環境は、これまでにないスピードで変化しています。 対物業務の効率化が進み、私たちが提供する価値は「薬を渡すこと」から、患者さまの人生に深く関わる「対人業務」へと、本質的な転換を求められています。この変化の中で、私が確信していることがあります。 それは、機械やシステム、綺麗な店舗が地域の健康を守るのではなく、</a:t>
            </a:r>
            <a:r>
              <a:rPr lang="ja-JP" altLang="en-US" sz="900" b="1" dirty="0">
                <a:latin typeface="+mn-ea"/>
              </a:rPr>
              <a:t>そこにいる「人（あなた）」の知識、共感、そして対話こそが、私たちの薬局の真の資産である</a:t>
            </a:r>
            <a:r>
              <a:rPr lang="ja-JP" altLang="en-US" sz="900" dirty="0">
                <a:latin typeface="+mn-ea"/>
              </a:rPr>
              <a:t>ということです。私は、スタッフを「人件費というコスト」として捉える従来の考え方を捨て、一人ひとりが持つ無限の可能性を最大限に引き出す「人的資本経営」を推進することを宣言します。</a:t>
            </a:r>
          </a:p>
          <a:p>
            <a:r>
              <a:rPr lang="en-US" altLang="ja-JP" sz="900" b="1" dirty="0">
                <a:latin typeface="+mn-ea"/>
              </a:rPr>
              <a:t>1. </a:t>
            </a:r>
            <a:r>
              <a:rPr lang="ja-JP" altLang="en-US" sz="900" b="1" dirty="0">
                <a:latin typeface="+mn-ea"/>
              </a:rPr>
              <a:t>なぜ、今「人的資本」が必要なのか</a:t>
            </a:r>
          </a:p>
          <a:p>
            <a:r>
              <a:rPr lang="ja-JP" altLang="en-US" sz="900" dirty="0">
                <a:latin typeface="+mn-ea"/>
              </a:rPr>
              <a:t>地域の皆様から信頼をいただき、地域医療のインフラとして存続するためには、単なる「調剤」以上の付加価値が必要です。</a:t>
            </a:r>
            <a:r>
              <a:rPr lang="ja-JP" altLang="en-US" sz="900" b="1" dirty="0">
                <a:latin typeface="+mn-ea"/>
              </a:rPr>
              <a:t>専門性の深掘り：</a:t>
            </a:r>
            <a:r>
              <a:rPr lang="ja-JP" altLang="en-US" sz="900" dirty="0">
                <a:latin typeface="+mn-ea"/>
              </a:rPr>
              <a:t> 疾患や薬への理解に加え、「なぜこの指導が必要か」を患者さまの背景から読み取る洞察力。</a:t>
            </a:r>
            <a:r>
              <a:rPr lang="ja-JP" altLang="en-US" sz="900" b="1" dirty="0">
                <a:latin typeface="+mn-ea"/>
              </a:rPr>
              <a:t>自律的な組織：</a:t>
            </a:r>
            <a:r>
              <a:rPr lang="ja-JP" altLang="en-US" sz="900" dirty="0">
                <a:latin typeface="+mn-ea"/>
              </a:rPr>
              <a:t> 現場の課題を自ら発見し、「どのように改善すれば患者さまのためになるか」を自分たちで考え、実行する力。 これらは、皆さんが自らの意思で学び、成長しようとする意欲からしか生まれません。</a:t>
            </a:r>
          </a:p>
          <a:p>
            <a:r>
              <a:rPr lang="en-US" altLang="ja-JP" sz="900" b="1" dirty="0">
                <a:latin typeface="+mn-ea"/>
              </a:rPr>
              <a:t>2. </a:t>
            </a:r>
            <a:r>
              <a:rPr lang="ja-JP" altLang="en-US" sz="900" b="1" dirty="0">
                <a:latin typeface="+mn-ea"/>
              </a:rPr>
              <a:t>私たちが約束する投資</a:t>
            </a:r>
          </a:p>
          <a:p>
            <a:r>
              <a:rPr lang="ja-JP" altLang="en-US" sz="900" dirty="0">
                <a:latin typeface="+mn-ea"/>
              </a:rPr>
              <a:t>会社として、皆さんの「成長」という資本を増やすための投資を惜しみません。</a:t>
            </a:r>
            <a:r>
              <a:rPr lang="ja-JP" altLang="en-US" sz="900" b="1" dirty="0">
                <a:latin typeface="+mn-ea"/>
              </a:rPr>
              <a:t>「問い」を育てる教育：</a:t>
            </a:r>
            <a:r>
              <a:rPr lang="ja-JP" altLang="en-US" sz="900" dirty="0">
                <a:latin typeface="+mn-ea"/>
              </a:rPr>
              <a:t> 答えを教える研修ではなく、自ら課題を細分化し、本質を突き止める思考力を養う場を作ります。</a:t>
            </a:r>
            <a:r>
              <a:rPr lang="ja-JP" altLang="en-US" sz="900" b="1" dirty="0">
                <a:latin typeface="+mn-ea"/>
              </a:rPr>
              <a:t>心理的安全性の確保：</a:t>
            </a:r>
            <a:r>
              <a:rPr lang="ja-JP" altLang="en-US" sz="900" dirty="0">
                <a:latin typeface="+mn-ea"/>
              </a:rPr>
              <a:t> 現場での気づきや提案を、誰もが気兼ねなく発信できる文化を徹底します。</a:t>
            </a:r>
            <a:r>
              <a:rPr lang="ja-JP" altLang="en-US" sz="900" b="1" dirty="0">
                <a:latin typeface="+mn-ea"/>
              </a:rPr>
              <a:t>多様なキャリアパス：</a:t>
            </a:r>
            <a:r>
              <a:rPr lang="ja-JP" altLang="en-US" sz="900" dirty="0">
                <a:latin typeface="+mn-ea"/>
              </a:rPr>
              <a:t> 薬剤師としての専門職、店舗管理、あるいは経営支援など、個々の志向に合わせた挑戦を支援します。</a:t>
            </a:r>
          </a:p>
          <a:p>
            <a:r>
              <a:rPr lang="en-US" altLang="ja-JP" sz="900" b="1" dirty="0">
                <a:latin typeface="+mn-ea"/>
              </a:rPr>
              <a:t>3. </a:t>
            </a:r>
            <a:r>
              <a:rPr lang="ja-JP" altLang="en-US" sz="900" b="1" dirty="0">
                <a:latin typeface="+mn-ea"/>
              </a:rPr>
              <a:t>皆さんと創りたい未来</a:t>
            </a:r>
          </a:p>
          <a:p>
            <a:r>
              <a:rPr lang="ja-JP" altLang="en-US" sz="900" dirty="0">
                <a:latin typeface="+mn-ea"/>
              </a:rPr>
              <a:t>「会社のために働いてもらう」のではなく、</a:t>
            </a:r>
            <a:r>
              <a:rPr lang="ja-JP" altLang="en-US" sz="900" b="1" dirty="0">
                <a:latin typeface="+mn-ea"/>
              </a:rPr>
              <a:t>「皆さんの成長が、結果として地域一番の薬局を創り、それが会社を強くする」</a:t>
            </a:r>
            <a:r>
              <a:rPr lang="ja-JP" altLang="en-US" sz="900" dirty="0">
                <a:latin typeface="+mn-ea"/>
              </a:rPr>
              <a:t>。そんな循環を創りたいと考えています。皆さんの知識が増え、接遇が磨かれ、心に余裕が生まれることは、患者さまの安心感に直結します。その貢献を正当に評価し、共に成長を分かち合う。これが私の目指す人的資本経営の姿です。</a:t>
            </a:r>
          </a:p>
          <a:p>
            <a:r>
              <a:rPr lang="ja-JP" altLang="en-US" sz="900" dirty="0">
                <a:latin typeface="+mn-ea"/>
              </a:rPr>
              <a:t>私たちの「志」を、これからの地域医療のスタンダードに変えていきましょう。</a:t>
            </a:r>
          </a:p>
        </p:txBody>
      </p:sp>
      <p:sp>
        <p:nvSpPr>
          <p:cNvPr id="1129" name="テキスト ボックス 7"/>
          <p:cNvSpPr txBox="1"/>
          <p:nvPr/>
        </p:nvSpPr>
        <p:spPr>
          <a:xfrm>
            <a:off x="6181725" y="5995987"/>
            <a:ext cx="5567363" cy="523220"/>
          </a:xfrm>
          <a:prstGeom prst="rect">
            <a:avLst/>
          </a:prstGeom>
          <a:solidFill>
            <a:schemeClr val="tx2">
              <a:alpha val="60000"/>
            </a:schemeClr>
          </a:solidFill>
        </p:spPr>
        <p:txBody>
          <a:bodyPr wrap="square">
            <a:spAutoFit/>
          </a:bodyPr>
          <a:lstStyle/>
          <a:p>
            <a:pPr marL="0" indent="0" algn="r">
              <a:buFont typeface="Wingdings 3" panose="05040102010807070707" pitchFamily="18" charset="2"/>
              <a:buNone/>
            </a:pPr>
            <a:r>
              <a:rPr lang="ja-JP" altLang="en-US" sz="2400" dirty="0">
                <a:solidFill>
                  <a:schemeClr val="bg2">
                    <a:lumMod val="10000"/>
                  </a:schemeClr>
                </a:solidFill>
                <a:latin typeface="+mn-ea"/>
              </a:rPr>
              <a:t>代表取締役　</a:t>
            </a:r>
            <a:r>
              <a:rPr lang="ja-JP" altLang="en-US" sz="2800" dirty="0">
                <a:solidFill>
                  <a:schemeClr val="bg2">
                    <a:lumMod val="10000"/>
                  </a:schemeClr>
                </a:solidFill>
                <a:latin typeface="HGS行書体" panose="03000600000000000000" pitchFamily="66" charset="-128"/>
                <a:ea typeface="HGS行書体" panose="03000600000000000000" pitchFamily="66" charset="-128"/>
              </a:rPr>
              <a:t>山戸 彰哉</a:t>
            </a:r>
            <a:r>
              <a:rPr lang="ja-JP" altLang="en-US" sz="2400" dirty="0">
                <a:solidFill>
                  <a:schemeClr val="bg2">
                    <a:lumMod val="10000"/>
                  </a:schemeClr>
                </a:solidFill>
                <a:latin typeface="+mn-ea"/>
              </a:rPr>
              <a:t>　</a:t>
            </a:r>
          </a:p>
        </p:txBody>
      </p:sp>
      <p:pic>
        <p:nvPicPr>
          <p:cNvPr id="3" name="図プレースホルダー 2">
            <a:extLst>
              <a:ext uri="{FF2B5EF4-FFF2-40B4-BE49-F238E27FC236}">
                <a16:creationId xmlns:a16="http://schemas.microsoft.com/office/drawing/2014/main" id="{5DD44415-52D6-BF7A-56BB-73F1EE37E627}"/>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1896" b="7664"/>
          <a:stretch>
            <a:fillRect/>
          </a:stretch>
        </p:blipFill>
        <p:spPr>
          <a:xfrm>
            <a:off x="442913" y="1007669"/>
            <a:ext cx="5653087" cy="5112718"/>
          </a:xfrm>
          <a:prstGeom prst="rect">
            <a:avLst/>
          </a:prstGeom>
        </p:spPr>
      </p:pic>
    </p:spTree>
    <p:extLst>
      <p:ext uri="{BB962C8B-B14F-4D97-AF65-F5344CB8AC3E}">
        <p14:creationId xmlns:p14="http://schemas.microsoft.com/office/powerpoint/2010/main" val="3800785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32"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132"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133"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2134"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29</a:t>
            </a:fld>
            <a:endParaRPr lang="ja-JP" altLang="en-US">
              <a:latin typeface="+mn-ea"/>
            </a:endParaRPr>
          </a:p>
        </p:txBody>
      </p:sp>
      <p:sp>
        <p:nvSpPr>
          <p:cNvPr id="2135" name="フローチャート: 端子 477"/>
          <p:cNvSpPr/>
          <p:nvPr/>
        </p:nvSpPr>
        <p:spPr>
          <a:xfrm>
            <a:off x="9001601" y="2229268"/>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2136"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2137" name="フローチャート: 端子 477"/>
          <p:cNvSpPr/>
          <p:nvPr/>
        </p:nvSpPr>
        <p:spPr>
          <a:xfrm>
            <a:off x="4797668" y="1500063"/>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2138" name="フローチャート: 端子 477"/>
          <p:cNvSpPr/>
          <p:nvPr/>
        </p:nvSpPr>
        <p:spPr>
          <a:xfrm>
            <a:off x="4797668"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2139"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2140"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2141" name="コネクタ: 曲線 5"/>
          <p:cNvCxnSpPr>
            <a:cxnSpLocks/>
            <a:stCxn id="2136" idx="3"/>
            <a:endCxn id="2140"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42" name="コネクタ: 曲線 6"/>
          <p:cNvCxnSpPr>
            <a:cxnSpLocks/>
            <a:stCxn id="2140" idx="2"/>
            <a:endCxn id="2138"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43" name="コネクタ: 曲線 7"/>
          <p:cNvCxnSpPr>
            <a:cxnSpLocks/>
            <a:stCxn id="2138" idx="1"/>
            <a:endCxn id="2139"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44" name="コネクタ: 曲線 8"/>
          <p:cNvCxnSpPr>
            <a:cxnSpLocks/>
            <a:stCxn id="2139" idx="0"/>
            <a:endCxn id="2136"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2145" name="矢印: 右 9"/>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46" name="矢印: 右 12"/>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47" name="矢印: 右 13"/>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48" name="矢印: 右 15"/>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49" name="楕円 32"/>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3</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50" name="楕円 33"/>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ja-JP" altLang="en-US" sz="1400" b="1" kern="0">
                <a:solidFill>
                  <a:schemeClr val="bg1">
                    <a:lumMod val="85000"/>
                  </a:schemeClr>
                </a:solidFill>
                <a:latin typeface="+mn-ea"/>
              </a:rPr>
              <a:t>１</a:t>
            </a:r>
          </a:p>
        </p:txBody>
      </p:sp>
      <p:sp>
        <p:nvSpPr>
          <p:cNvPr id="2151" name="楕円 34"/>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52" name="楕円 36"/>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53" name="楕円 37"/>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54" name="楕円 38"/>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6</a:t>
            </a:r>
            <a:endParaRPr kumimoji="0" lang="ja-JP" altLang="en-US" sz="1400" b="1" kern="0">
              <a:latin typeface="+mn-ea"/>
            </a:endParaRPr>
          </a:p>
        </p:txBody>
      </p:sp>
      <p:graphicFrame>
        <p:nvGraphicFramePr>
          <p:cNvPr id="2155" name="Table 2"/>
          <p:cNvGraphicFramePr>
            <a:graphicFrameLocks noGrp="1"/>
          </p:cNvGraphicFramePr>
          <p:nvPr>
            <p:extLst>
              <p:ext uri="{D42A27DB-BD31-4B8C-83A1-F6EECF244321}">
                <p14:modId xmlns:p14="http://schemas.microsoft.com/office/powerpoint/2010/main" val="1927302199"/>
              </p:ext>
            </p:extLst>
          </p:nvPr>
        </p:nvGraphicFramePr>
        <p:xfrm>
          <a:off x="422560" y="2844863"/>
          <a:ext cx="11309938" cy="2000690"/>
        </p:xfrm>
        <a:graphic>
          <a:graphicData uri="http://schemas.openxmlformats.org/drawingml/2006/table">
            <a:tbl>
              <a:tblPr firstRow="1" bandRow="1">
                <a:tableStyleId>{5C22544A-7EE6-4342-B048-85BDC9FD1C3A}</a:tableStyleId>
              </a:tblPr>
              <a:tblGrid>
                <a:gridCol w="376323">
                  <a:extLst>
                    <a:ext uri="{9D8B030D-6E8A-4147-A177-3AD203B41FA5}">
                      <a16:colId xmlns:a16="http://schemas.microsoft.com/office/drawing/2014/main" val="20000"/>
                    </a:ext>
                  </a:extLst>
                </a:gridCol>
                <a:gridCol w="5099221">
                  <a:extLst>
                    <a:ext uri="{9D8B030D-6E8A-4147-A177-3AD203B41FA5}">
                      <a16:colId xmlns:a16="http://schemas.microsoft.com/office/drawing/2014/main" val="20001"/>
                    </a:ext>
                  </a:extLst>
                </a:gridCol>
                <a:gridCol w="1944798">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498055">
                <a:tc>
                  <a:txBody>
                    <a:bodyPr/>
                    <a:lstStyle/>
                    <a:p>
                      <a:endParaRPr lang="en-US" sz="1300"/>
                    </a:p>
                  </a:txBody>
                  <a:tcPr marL="110642" marR="110642"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300" dirty="0"/>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chemeClr val="tx1"/>
                          </a:solidFill>
                          <a:effectLst/>
                          <a:uLnTx/>
                          <a:uFillTx/>
                          <a:latin typeface="+mn-lt"/>
                        </a:rPr>
                        <a:t>２０２２</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rPr>
                        <a:t>２０２３</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rPr>
                        <a:t>２０２４</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労災認定された件数・発生率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０件</a:t>
                      </a:r>
                      <a:endParaRPr lang="en-US" altLang="ja-JP" sz="1200" dirty="0"/>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０</a:t>
                      </a:r>
                      <a:r>
                        <a:rPr lang="en-US" altLang="ja-JP" sz="1200" dirty="0"/>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０件</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０</a:t>
                      </a:r>
                      <a:r>
                        <a:rPr lang="en-US" altLang="ja-JP" sz="1200" dirty="0"/>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400" b="1" dirty="0">
                          <a:latin typeface="+mn-ea"/>
                          <a:ea typeface="+mn-ea"/>
                        </a:rPr>
                        <a:t>０件</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400" b="1" dirty="0">
                          <a:latin typeface="+mn-ea"/>
                          <a:ea typeface="+mn-ea"/>
                        </a:rPr>
                        <a:t>０</a:t>
                      </a:r>
                      <a:r>
                        <a:rPr lang="en-US" altLang="ja-JP" sz="1400" b="1" dirty="0">
                          <a:latin typeface="+mn-ea"/>
                          <a:ea typeface="+mn-ea"/>
                        </a:rPr>
                        <a:t>%</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労災認定された死亡者数・死亡率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０件</a:t>
                      </a:r>
                      <a:endParaRPr lang="en-US" altLang="ja-JP" sz="1200" dirty="0"/>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０</a:t>
                      </a:r>
                      <a:r>
                        <a:rPr lang="en-US" altLang="ja-JP" sz="1200" dirty="0"/>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０件</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０</a:t>
                      </a:r>
                      <a:r>
                        <a:rPr lang="en-US" altLang="ja-JP" sz="1200" dirty="0"/>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400" b="1" dirty="0">
                          <a:latin typeface="+mn-ea"/>
                          <a:ea typeface="+mn-ea"/>
                        </a:rPr>
                        <a:t>０件</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400" b="1" dirty="0">
                          <a:latin typeface="+mn-ea"/>
                          <a:ea typeface="+mn-ea"/>
                        </a:rPr>
                        <a:t>０</a:t>
                      </a:r>
                      <a:r>
                        <a:rPr lang="en-US" altLang="ja-JP" sz="1400" b="1" dirty="0">
                          <a:latin typeface="+mn-ea"/>
                          <a:ea typeface="+mn-ea"/>
                        </a:rPr>
                        <a:t>%</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エンゲージメント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en-US" altLang="ja-JP" sz="1400" b="1" i="0" u="none" strike="noStrike" kern="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（安全衛生）</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sz="1200" dirty="0">
                          <a:latin typeface="+mn-lt"/>
                        </a:rPr>
                        <a:t>/5</a:t>
                      </a:r>
                      <a:r>
                        <a:rPr lang="ja-JP" altLang="en-US" sz="1200" dirty="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lt"/>
                          <a:ea typeface="Meiryo UI" panose="020B0604030504040204" pitchFamily="50" charset="-128"/>
                        </a:rPr>
                        <a:t>2.9/5</a:t>
                      </a:r>
                      <a:r>
                        <a:rPr lang="ja-JP" altLang="en-US" sz="1400" b="1" i="0" u="none" strike="noStrike" dirty="0">
                          <a:solidFill>
                            <a:srgbClr val="000000"/>
                          </a:solidFill>
                          <a:effectLst/>
                          <a:latin typeface="+mn-lt"/>
                          <a:ea typeface="Meiryo UI" panose="020B0604030504040204" pitchFamily="50" charset="-128"/>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bl>
          </a:graphicData>
        </a:graphic>
      </p:graphicFrame>
      <p:sp>
        <p:nvSpPr>
          <p:cNvPr id="2156"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1840003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8"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158"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159"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2160"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30</a:t>
            </a:fld>
            <a:endParaRPr lang="ja-JP" altLang="en-US">
              <a:latin typeface="+mn-ea"/>
            </a:endParaRPr>
          </a:p>
        </p:txBody>
      </p:sp>
      <p:graphicFrame>
        <p:nvGraphicFramePr>
          <p:cNvPr id="2161" name="Table 2"/>
          <p:cNvGraphicFramePr>
            <a:graphicFrameLocks noGrp="1"/>
          </p:cNvGraphicFramePr>
          <p:nvPr>
            <p:extLst>
              <p:ext uri="{D42A27DB-BD31-4B8C-83A1-F6EECF244321}">
                <p14:modId xmlns:p14="http://schemas.microsoft.com/office/powerpoint/2010/main" val="1162516261"/>
              </p:ext>
            </p:extLst>
          </p:nvPr>
        </p:nvGraphicFramePr>
        <p:xfrm>
          <a:off x="422560" y="2844863"/>
          <a:ext cx="11309938" cy="1494165"/>
        </p:xfrm>
        <a:graphic>
          <a:graphicData uri="http://schemas.openxmlformats.org/drawingml/2006/table">
            <a:tbl>
              <a:tblPr firstRow="1" bandRow="1">
                <a:tableStyleId>{5C22544A-7EE6-4342-B048-85BDC9FD1C3A}</a:tableStyleId>
              </a:tblPr>
              <a:tblGrid>
                <a:gridCol w="376323">
                  <a:extLst>
                    <a:ext uri="{9D8B030D-6E8A-4147-A177-3AD203B41FA5}">
                      <a16:colId xmlns:a16="http://schemas.microsoft.com/office/drawing/2014/main" val="20000"/>
                    </a:ext>
                  </a:extLst>
                </a:gridCol>
                <a:gridCol w="5267469">
                  <a:extLst>
                    <a:ext uri="{9D8B030D-6E8A-4147-A177-3AD203B41FA5}">
                      <a16:colId xmlns:a16="http://schemas.microsoft.com/office/drawing/2014/main" val="20001"/>
                    </a:ext>
                  </a:extLst>
                </a:gridCol>
                <a:gridCol w="1776550">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498055">
                <a:tc>
                  <a:txBody>
                    <a:bodyPr/>
                    <a:lstStyle/>
                    <a:p>
                      <a:endParaRPr lang="en-US" sz="1300"/>
                    </a:p>
                  </a:txBody>
                  <a:tcPr marL="110642" marR="110642"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300"/>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2022</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rPr>
                        <a:t>２０２３</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rPr>
                        <a:t>２０２４</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第三者に解決を委ねられた係争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０件</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０</a:t>
                      </a:r>
                      <a:r>
                        <a:rPr kumimoji="1" lang="ja-JP" altLang="en-US" sz="1200" b="0" i="0" u="none" strike="noStrike" kern="1200" cap="none" spc="0" normalizeH="0" baseline="0" noProof="0" dirty="0">
                          <a:ln>
                            <a:noFill/>
                          </a:ln>
                          <a:solidFill>
                            <a:srgbClr val="2E2E38"/>
                          </a:solidFill>
                          <a:effectLst/>
                          <a:uLnTx/>
                          <a:uFillTx/>
                          <a:latin typeface="+mn-lt"/>
                          <a:ea typeface="+mn-ea"/>
                          <a:cs typeface="+mn-cs"/>
                        </a:rPr>
                        <a:t>件</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ja-JP" altLang="en-US" sz="1400" b="1" i="0" u="none" strike="noStrike" kern="1200" cap="none" spc="0" normalizeH="0" baseline="0" noProof="0" dirty="0">
                          <a:ln>
                            <a:noFill/>
                          </a:ln>
                          <a:solidFill>
                            <a:srgbClr val="000000"/>
                          </a:solidFill>
                          <a:effectLst/>
                          <a:uLnTx/>
                          <a:uFillTx/>
                          <a:latin typeface="+mn-ea"/>
                          <a:ea typeface="+mn-ea"/>
                          <a:cs typeface="+mn-cs"/>
                        </a:rPr>
                        <a:t>０件</a:t>
                      </a:r>
                      <a:endParaRPr kumimoji="1" lang="en-US" sz="1400" b="1" i="0" u="none" strike="noStrike" kern="1200" dirty="0">
                        <a:solidFill>
                          <a:srgbClr val="000000"/>
                        </a:solidFill>
                        <a:effectLst/>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エンゲージメント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（コンプライアンス）</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lt"/>
                          <a:ea typeface="Meiryo UI" panose="020B0604030504040204" pitchFamily="50" charset="-128"/>
                        </a:rPr>
                        <a:t>2.7/5</a:t>
                      </a:r>
                      <a:r>
                        <a:rPr lang="ja-JP" altLang="en-US" sz="1400" b="1" i="0" u="none" strike="noStrike" dirty="0">
                          <a:solidFill>
                            <a:srgbClr val="000000"/>
                          </a:solidFill>
                          <a:effectLst/>
                          <a:latin typeface="+mn-lt"/>
                          <a:ea typeface="Meiryo UI" panose="020B0604030504040204" pitchFamily="50" charset="-128"/>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bl>
          </a:graphicData>
        </a:graphic>
      </p:graphicFrame>
      <p:sp>
        <p:nvSpPr>
          <p:cNvPr id="2162" name="フローチャート: 端子 477"/>
          <p:cNvSpPr/>
          <p:nvPr/>
        </p:nvSpPr>
        <p:spPr>
          <a:xfrm>
            <a:off x="9001601" y="2229268"/>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2163"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2164" name="フローチャート: 端子 477"/>
          <p:cNvSpPr/>
          <p:nvPr/>
        </p:nvSpPr>
        <p:spPr>
          <a:xfrm>
            <a:off x="4797668" y="1500063"/>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2165" name="フローチャート: 端子 477"/>
          <p:cNvSpPr/>
          <p:nvPr/>
        </p:nvSpPr>
        <p:spPr>
          <a:xfrm>
            <a:off x="4797668"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2166"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2167"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2168" name="コネクタ: 曲線 17"/>
          <p:cNvCxnSpPr>
            <a:cxnSpLocks/>
            <a:stCxn id="2163" idx="3"/>
            <a:endCxn id="2167"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69" name="コネクタ: 曲線 18"/>
          <p:cNvCxnSpPr>
            <a:cxnSpLocks/>
            <a:stCxn id="2167" idx="2"/>
            <a:endCxn id="2165"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70" name="コネクタ: 曲線 19"/>
          <p:cNvCxnSpPr>
            <a:cxnSpLocks/>
            <a:stCxn id="2165" idx="1"/>
            <a:endCxn id="2166"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71" name="コネクタ: 曲線 20"/>
          <p:cNvCxnSpPr>
            <a:cxnSpLocks/>
            <a:stCxn id="2166" idx="0"/>
            <a:endCxn id="2163"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2172" name="矢印: 右 21"/>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73" name="矢印: 右 22"/>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74" name="矢印: 右 23"/>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75" name="矢印: 右 24"/>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76" name="楕円 25"/>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3</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77" name="楕円 26"/>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ja-JP" altLang="en-US" sz="1400" b="1" kern="0">
                <a:solidFill>
                  <a:schemeClr val="bg1">
                    <a:lumMod val="85000"/>
                  </a:schemeClr>
                </a:solidFill>
                <a:latin typeface="+mn-ea"/>
              </a:rPr>
              <a:t>１</a:t>
            </a:r>
          </a:p>
        </p:txBody>
      </p:sp>
      <p:sp>
        <p:nvSpPr>
          <p:cNvPr id="2178" name="楕円 29"/>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79" name="楕円 30"/>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80" name="楕円 31"/>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81" name="楕円 35"/>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6</a:t>
            </a:r>
            <a:endParaRPr kumimoji="0" lang="ja-JP" altLang="en-US" sz="1400" b="1" kern="0">
              <a:latin typeface="+mn-ea"/>
            </a:endParaRPr>
          </a:p>
        </p:txBody>
      </p:sp>
      <p:sp>
        <p:nvSpPr>
          <p:cNvPr id="2182"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2695490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84"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184"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185"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2186"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31</a:t>
            </a:fld>
            <a:endParaRPr lang="ja-JP" altLang="en-US">
              <a:latin typeface="+mn-ea"/>
            </a:endParaRPr>
          </a:p>
        </p:txBody>
      </p:sp>
      <p:sp>
        <p:nvSpPr>
          <p:cNvPr id="2187" name="フローチャート: 端子 477"/>
          <p:cNvSpPr/>
          <p:nvPr/>
        </p:nvSpPr>
        <p:spPr>
          <a:xfrm>
            <a:off x="9001601" y="2229268"/>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2188"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2189" name="フローチャート: 端子 477"/>
          <p:cNvSpPr/>
          <p:nvPr/>
        </p:nvSpPr>
        <p:spPr>
          <a:xfrm>
            <a:off x="4797668" y="1500064"/>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2190" name="フローチャート: 端子 477"/>
          <p:cNvSpPr/>
          <p:nvPr/>
        </p:nvSpPr>
        <p:spPr>
          <a:xfrm>
            <a:off x="4797668" y="2229269"/>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2191" name="フローチャート: 端子 477"/>
          <p:cNvSpPr/>
          <p:nvPr/>
        </p:nvSpPr>
        <p:spPr>
          <a:xfrm>
            <a:off x="2026777" y="1500063"/>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2192"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2193" name="コネクタ: 曲線 17"/>
          <p:cNvCxnSpPr>
            <a:cxnSpLocks/>
            <a:stCxn id="2188" idx="3"/>
            <a:endCxn id="2192" idx="0"/>
          </p:cNvCxnSpPr>
          <p:nvPr/>
        </p:nvCxnSpPr>
        <p:spPr>
          <a:xfrm>
            <a:off x="6999499" y="1012650"/>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94" name="コネクタ: 曲線 18"/>
          <p:cNvCxnSpPr>
            <a:cxnSpLocks/>
            <a:stCxn id="2192" idx="2"/>
            <a:endCxn id="2190" idx="3"/>
          </p:cNvCxnSpPr>
          <p:nvPr/>
        </p:nvCxnSpPr>
        <p:spPr>
          <a:xfrm rot="5400000">
            <a:off x="7684711" y="1336551"/>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95" name="コネクタ: 曲線 19"/>
          <p:cNvCxnSpPr>
            <a:cxnSpLocks/>
            <a:stCxn id="2190" idx="1"/>
            <a:endCxn id="2191"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96" name="コネクタ: 曲線 20"/>
          <p:cNvCxnSpPr>
            <a:cxnSpLocks/>
            <a:stCxn id="2191" idx="0"/>
            <a:endCxn id="2188" idx="1"/>
          </p:cNvCxnSpPr>
          <p:nvPr/>
        </p:nvCxnSpPr>
        <p:spPr>
          <a:xfrm rot="5400000" flipH="1" flipV="1">
            <a:off x="3709445" y="449956"/>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2197" name="矢印: 右 21"/>
          <p:cNvSpPr/>
          <p:nvPr/>
        </p:nvSpPr>
        <p:spPr>
          <a:xfrm>
            <a:off x="7203222" y="1627784"/>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98" name="矢印: 右 22"/>
          <p:cNvSpPr/>
          <p:nvPr/>
        </p:nvSpPr>
        <p:spPr>
          <a:xfrm flipH="1">
            <a:off x="4342728" y="1627784"/>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99" name="矢印: 右 23"/>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200" name="矢印: 右 24"/>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201" name="楕円 25"/>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3</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202" name="楕円 26"/>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ja-JP" altLang="en-US" sz="1400" b="1" kern="0">
                <a:solidFill>
                  <a:schemeClr val="bg1">
                    <a:lumMod val="85000"/>
                  </a:schemeClr>
                </a:solidFill>
                <a:latin typeface="+mn-ea"/>
              </a:rPr>
              <a:t>１</a:t>
            </a:r>
          </a:p>
        </p:txBody>
      </p:sp>
      <p:sp>
        <p:nvSpPr>
          <p:cNvPr id="2203" name="楕円 29"/>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204" name="楕円 30"/>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205" name="楕円 31"/>
          <p:cNvSpPr/>
          <p:nvPr/>
        </p:nvSpPr>
        <p:spPr>
          <a:xfrm>
            <a:off x="7810673" y="1637722"/>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206" name="楕円 35"/>
          <p:cNvSpPr/>
          <p:nvPr/>
        </p:nvSpPr>
        <p:spPr>
          <a:xfrm>
            <a:off x="9126844" y="2366932"/>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6</a:t>
            </a:r>
            <a:endParaRPr kumimoji="0" lang="ja-JP" altLang="en-US" sz="1400" b="1" kern="0">
              <a:latin typeface="+mn-ea"/>
            </a:endParaRPr>
          </a:p>
        </p:txBody>
      </p:sp>
      <p:sp>
        <p:nvSpPr>
          <p:cNvPr id="2207"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
        <p:nvSpPr>
          <p:cNvPr id="2208" name="テキスト ボックス 2"/>
          <p:cNvSpPr txBox="1"/>
          <p:nvPr/>
        </p:nvSpPr>
        <p:spPr>
          <a:xfrm>
            <a:off x="8759702" y="5986784"/>
            <a:ext cx="1509883" cy="307777"/>
          </a:xfrm>
          <a:prstGeom prst="rect">
            <a:avLst/>
          </a:prstGeom>
          <a:noFill/>
        </p:spPr>
        <p:txBody>
          <a:bodyPr wrap="square" rtlCol="0">
            <a:spAutoFit/>
          </a:bodyPr>
          <a:lstStyle/>
          <a:p>
            <a:r>
              <a:rPr kumimoji="1" lang="en-US" altLang="ja-JP" sz="1400">
                <a:latin typeface="+mn-ea"/>
              </a:rPr>
              <a:t>※</a:t>
            </a:r>
            <a:r>
              <a:rPr kumimoji="1" lang="ja-JP" altLang="en-US" sz="1400">
                <a:latin typeface="+mn-ea"/>
              </a:rPr>
              <a:t>正規のみ</a:t>
            </a:r>
          </a:p>
        </p:txBody>
      </p:sp>
      <p:pic>
        <p:nvPicPr>
          <p:cNvPr id="2" name="図 1">
            <a:extLst>
              <a:ext uri="{FF2B5EF4-FFF2-40B4-BE49-F238E27FC236}">
                <a16:creationId xmlns:a16="http://schemas.microsoft.com/office/drawing/2014/main" id="{8C760167-B6F6-F12A-2C8D-7807F76ED4C1}"/>
              </a:ext>
            </a:extLst>
          </p:cNvPr>
          <p:cNvPicPr>
            <a:picLocks noChangeAspect="1"/>
          </p:cNvPicPr>
          <p:nvPr/>
        </p:nvPicPr>
        <p:blipFill>
          <a:blip r:embed="rId4"/>
          <a:stretch>
            <a:fillRect/>
          </a:stretch>
        </p:blipFill>
        <p:spPr>
          <a:xfrm>
            <a:off x="3704180" y="2869658"/>
            <a:ext cx="4781550" cy="3784600"/>
          </a:xfrm>
          <a:prstGeom prst="rect">
            <a:avLst/>
          </a:prstGeom>
        </p:spPr>
      </p:pic>
    </p:spTree>
    <p:extLst>
      <p:ext uri="{BB962C8B-B14F-4D97-AF65-F5344CB8AC3E}">
        <p14:creationId xmlns:p14="http://schemas.microsoft.com/office/powerpoint/2010/main" val="2877859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5" name="タイトル 1"/>
          <p:cNvSpPr>
            <a:spLocks noGrp="1"/>
          </p:cNvSpPr>
          <p:nvPr>
            <p:ph type="title"/>
          </p:nvPr>
        </p:nvSpPr>
        <p:spPr/>
        <p:txBody>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 エンゲージメントスコア</a:t>
            </a:r>
            <a:endParaRPr kumimoji="1" lang="ja-JP" altLang="en-US"/>
          </a:p>
        </p:txBody>
      </p:sp>
      <p:sp>
        <p:nvSpPr>
          <p:cNvPr id="2216" name="スライド番号プレースホルダー 2"/>
          <p:cNvSpPr>
            <a:spLocks noGrp="1"/>
          </p:cNvSpPr>
          <p:nvPr>
            <p:ph type="sldNum" sz="quarter" idx="12"/>
          </p:nvPr>
        </p:nvSpPr>
        <p:spPr/>
        <p:txBody>
          <a:bodyPr/>
          <a:lstStyle/>
          <a:p>
            <a:fld id="{273F110B-3E81-42E9-B683-BD8814B58ECE}" type="slidenum">
              <a:rPr lang="ja-JP" altLang="en-US" smtClean="0"/>
              <a:pPr/>
              <a:t>32</a:t>
            </a:fld>
            <a:endParaRPr lang="ja-JP" altLang="en-US"/>
          </a:p>
        </p:txBody>
      </p:sp>
      <p:sp>
        <p:nvSpPr>
          <p:cNvPr id="2217" name="正方形/長方形 32"/>
          <p:cNvSpPr/>
          <p:nvPr/>
        </p:nvSpPr>
        <p:spPr>
          <a:xfrm>
            <a:off x="442913" y="649460"/>
            <a:ext cx="11491912" cy="770313"/>
          </a:xfrm>
          <a:prstGeom prst="rect">
            <a:avLst/>
          </a:prstGeom>
          <a:noFill/>
          <a:ln w="12700" cap="flat" cmpd="sng" algn="ctr">
            <a:noFill/>
            <a:prstDash val="solid"/>
            <a:miter lim="800000"/>
          </a:ln>
          <a:effectLst/>
        </p:spPr>
        <p:txBody>
          <a:bodyPr vert="horz" rtlCol="0" anchor="ctr"/>
          <a:lstStyle/>
          <a:p>
            <a:pPr marL="0" marR="0" lvl="0" indent="0" defTabSz="914400" eaLnBrk="1" fontAlgn="auto" latinLnBrk="0" hangingPunct="1">
              <a:lnSpc>
                <a:spcPct val="100000"/>
              </a:lnSpc>
              <a:spcBef>
                <a:spcPts val="400"/>
              </a:spcBef>
              <a:spcAft>
                <a:spcPts val="0"/>
              </a:spcAft>
              <a:buClrTx/>
              <a:buSzTx/>
              <a:buFontTx/>
              <a:buNone/>
              <a:tabLst/>
              <a:defRPr/>
            </a:pPr>
            <a:r>
              <a:rPr kumimoji="0" lang="ja-JP" altLang="en-US" sz="1300" i="0" u="none" strike="noStrike" kern="0" cap="none" spc="0" normalizeH="0" baseline="0" noProof="0">
                <a:ln>
                  <a:noFill/>
                </a:ln>
                <a:solidFill>
                  <a:srgbClr val="2E2E38"/>
                </a:solidFill>
                <a:effectLst/>
                <a:uLnTx/>
                <a:uFillTx/>
                <a:latin typeface="+mn-ea"/>
                <a:cs typeface="+mn-cs"/>
              </a:rPr>
              <a:t>エンゲージメントサーベイは、従業員一人ひとりが仕事や職場にどれだけ前向きな気持ちを持ち、組織に貢献したいと思えているかを測るアンケートです。</a:t>
            </a:r>
            <a:endParaRPr kumimoji="0" lang="en-US" altLang="ja-JP" sz="1300" i="0" u="none" strike="noStrike" kern="0" cap="none" spc="0" normalizeH="0" baseline="0" noProof="0">
              <a:ln>
                <a:noFill/>
              </a:ln>
              <a:solidFill>
                <a:srgbClr val="2E2E38"/>
              </a:solidFill>
              <a:effectLst/>
              <a:uLnTx/>
              <a:uFillTx/>
              <a:latin typeface="+mn-ea"/>
              <a:cs typeface="+mn-cs"/>
            </a:endParaRPr>
          </a:p>
          <a:p>
            <a:pPr marL="0" marR="0" lvl="0" indent="0" defTabSz="914400" eaLnBrk="1" fontAlgn="auto" latinLnBrk="0" hangingPunct="1">
              <a:lnSpc>
                <a:spcPct val="100000"/>
              </a:lnSpc>
              <a:spcBef>
                <a:spcPts val="400"/>
              </a:spcBef>
              <a:spcAft>
                <a:spcPts val="0"/>
              </a:spcAft>
              <a:buClrTx/>
              <a:buSzTx/>
              <a:buFontTx/>
              <a:buNone/>
              <a:tabLst/>
              <a:defRPr/>
            </a:pPr>
            <a:r>
              <a:rPr kumimoji="0" lang="ja-JP" altLang="en-US" sz="1300" i="0" u="none" strike="noStrike" kern="0" cap="none" spc="0" normalizeH="0" baseline="0" noProof="0">
                <a:ln>
                  <a:noFill/>
                </a:ln>
                <a:solidFill>
                  <a:srgbClr val="2E2E38"/>
                </a:solidFill>
                <a:effectLst/>
                <a:uLnTx/>
                <a:uFillTx/>
                <a:latin typeface="+mn-ea"/>
                <a:cs typeface="+mn-cs"/>
              </a:rPr>
              <a:t>回答結果は各設問の平均値を</a:t>
            </a:r>
            <a:r>
              <a:rPr kumimoji="0" lang="en-US" altLang="ja-JP" sz="1300" i="0" u="none" strike="noStrike" kern="0" cap="none" spc="0" normalizeH="0" baseline="0" noProof="0">
                <a:ln>
                  <a:noFill/>
                </a:ln>
                <a:solidFill>
                  <a:srgbClr val="2E2E38"/>
                </a:solidFill>
                <a:effectLst/>
                <a:uLnTx/>
                <a:uFillTx/>
                <a:latin typeface="+mn-ea"/>
                <a:cs typeface="+mn-cs"/>
              </a:rPr>
              <a:t>5</a:t>
            </a:r>
            <a:r>
              <a:rPr kumimoji="0" lang="ja-JP" altLang="en-US" sz="1300" i="0" u="none" strike="noStrike" kern="0" cap="none" spc="0" normalizeH="0" baseline="0" noProof="0">
                <a:ln>
                  <a:noFill/>
                </a:ln>
                <a:solidFill>
                  <a:srgbClr val="2E2E38"/>
                </a:solidFill>
                <a:effectLst/>
                <a:uLnTx/>
                <a:uFillTx/>
                <a:latin typeface="+mn-ea"/>
                <a:cs typeface="+mn-cs"/>
              </a:rPr>
              <a:t>点満点で集計し、スコアが高いほどその項目への満足度や共感が高いことを意味します。（基準値：</a:t>
            </a:r>
            <a:r>
              <a:rPr kumimoji="0" lang="en-US" altLang="ja-JP" sz="1300" i="0" u="none" strike="noStrike" kern="0" cap="none" spc="0" normalizeH="0" baseline="0" noProof="0">
                <a:ln>
                  <a:noFill/>
                </a:ln>
                <a:solidFill>
                  <a:srgbClr val="2E2E38"/>
                </a:solidFill>
                <a:effectLst/>
                <a:uLnTx/>
                <a:uFillTx/>
                <a:latin typeface="+mn-ea"/>
                <a:cs typeface="+mn-cs"/>
              </a:rPr>
              <a:t>3.6</a:t>
            </a:r>
            <a:r>
              <a:rPr kumimoji="0" lang="ja-JP" altLang="en-US" sz="1300" i="0" u="none" strike="noStrike" kern="0" cap="none" spc="0" normalizeH="0" baseline="0" noProof="0">
                <a:ln>
                  <a:noFill/>
                </a:ln>
                <a:solidFill>
                  <a:srgbClr val="2E2E38"/>
                </a:solidFill>
                <a:effectLst/>
                <a:uLnTx/>
                <a:uFillTx/>
                <a:latin typeface="+mn-ea"/>
                <a:cs typeface="+mn-cs"/>
              </a:rPr>
              <a:t>点）</a:t>
            </a:r>
            <a:endParaRPr kumimoji="0" lang="en-US" altLang="ja-JP" sz="1300" i="0" u="none" strike="noStrike" kern="0" cap="none" spc="0" normalizeH="0" baseline="0" noProof="0">
              <a:ln>
                <a:noFill/>
              </a:ln>
              <a:solidFill>
                <a:srgbClr val="2E2E38"/>
              </a:solidFill>
              <a:effectLst/>
              <a:uLnTx/>
              <a:uFillTx/>
              <a:latin typeface="+mn-ea"/>
              <a:cs typeface="+mn-cs"/>
            </a:endParaRPr>
          </a:p>
        </p:txBody>
      </p:sp>
      <p:sp>
        <p:nvSpPr>
          <p:cNvPr id="2219" name="正方形/長方形 32"/>
          <p:cNvSpPr/>
          <p:nvPr/>
        </p:nvSpPr>
        <p:spPr>
          <a:xfrm>
            <a:off x="718518" y="1399443"/>
            <a:ext cx="1963896" cy="277106"/>
          </a:xfrm>
          <a:prstGeom prst="rect">
            <a:avLst/>
          </a:prstGeom>
          <a:noFill/>
          <a:ln w="12700" cap="flat" cmpd="sng" algn="ctr">
            <a:noFill/>
            <a:prstDash val="solid"/>
            <a:miter lim="800000"/>
          </a:ln>
          <a:effectLst/>
        </p:spPr>
        <p:txBody>
          <a:bodyPr vert="horz"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rgbClr val="2E2E38"/>
                </a:solidFill>
                <a:effectLst/>
                <a:uLnTx/>
                <a:uFillTx/>
                <a:latin typeface="+mj-ea"/>
                <a:ea typeface="+mj-ea"/>
                <a:cs typeface="+mn-cs"/>
              </a:rPr>
              <a:t>エンゲージメント指標</a:t>
            </a:r>
            <a:endParaRPr kumimoji="0" lang="en-US" altLang="ja-JP" sz="1400" b="1" i="0" u="none" strike="noStrike" kern="0" cap="none" spc="0" normalizeH="0" baseline="0" noProof="0">
              <a:ln>
                <a:noFill/>
              </a:ln>
              <a:solidFill>
                <a:srgbClr val="2E2E38"/>
              </a:solidFill>
              <a:effectLst/>
              <a:uLnTx/>
              <a:uFillTx/>
              <a:latin typeface="+mj-ea"/>
              <a:ea typeface="+mj-ea"/>
              <a:cs typeface="+mn-cs"/>
            </a:endParaRPr>
          </a:p>
        </p:txBody>
      </p:sp>
      <p:sp>
        <p:nvSpPr>
          <p:cNvPr id="2220" name="正方形/長方形 32"/>
          <p:cNvSpPr/>
          <p:nvPr/>
        </p:nvSpPr>
        <p:spPr>
          <a:xfrm>
            <a:off x="2691057" y="1399443"/>
            <a:ext cx="4277888" cy="277106"/>
          </a:xfrm>
          <a:prstGeom prst="rect">
            <a:avLst/>
          </a:prstGeom>
          <a:noFill/>
          <a:ln w="12700" cap="flat" cmpd="sng" algn="ctr">
            <a:noFill/>
            <a:prstDash val="solid"/>
            <a:miter lim="800000"/>
          </a:ln>
          <a:effectLst/>
        </p:spPr>
        <p:txBody>
          <a:bodyPr vert="horz"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rgbClr val="2E2E38"/>
                </a:solidFill>
                <a:effectLst/>
                <a:uLnTx/>
                <a:uFillTx/>
                <a:latin typeface="+mj-ea"/>
                <a:ea typeface="+mj-ea"/>
                <a:cs typeface="+mn-cs"/>
              </a:rPr>
              <a:t>設問</a:t>
            </a:r>
            <a:endParaRPr kumimoji="0" lang="ja-JP" altLang="en-US" sz="1200" b="1" i="0" u="none" strike="noStrike" kern="0" cap="none" spc="0" normalizeH="0" baseline="0" noProof="0">
              <a:ln>
                <a:noFill/>
              </a:ln>
              <a:solidFill>
                <a:srgbClr val="2E2E38"/>
              </a:solidFill>
              <a:effectLst/>
              <a:uLnTx/>
              <a:uFillTx/>
              <a:latin typeface="+mj-ea"/>
              <a:ea typeface="+mj-ea"/>
              <a:cs typeface="+mn-cs"/>
            </a:endParaRPr>
          </a:p>
        </p:txBody>
      </p:sp>
      <p:sp>
        <p:nvSpPr>
          <p:cNvPr id="2221" name="正方形/長方形 32"/>
          <p:cNvSpPr/>
          <p:nvPr/>
        </p:nvSpPr>
        <p:spPr>
          <a:xfrm>
            <a:off x="7060676" y="1399443"/>
            <a:ext cx="628444" cy="277106"/>
          </a:xfrm>
          <a:prstGeom prst="rect">
            <a:avLst/>
          </a:prstGeom>
          <a:noFill/>
          <a:ln w="12700" cap="flat" cmpd="sng" algn="ctr">
            <a:noFill/>
            <a:prstDash val="solid"/>
            <a:miter lim="800000"/>
          </a:ln>
          <a:effectLst/>
        </p:spPr>
        <p:txBody>
          <a:bodyPr vert="horz"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rgbClr val="2E2E38"/>
                </a:solidFill>
                <a:effectLst/>
                <a:uLnTx/>
                <a:uFillTx/>
                <a:latin typeface="+mj-ea"/>
                <a:ea typeface="+mj-ea"/>
                <a:cs typeface="+mn-cs"/>
              </a:rPr>
              <a:t>スコア</a:t>
            </a:r>
            <a:endParaRPr kumimoji="0" lang="ja-JP" altLang="en-US" sz="1200" b="1" i="0" u="none" strike="noStrike" kern="0" cap="none" spc="0" normalizeH="0" baseline="0" noProof="0">
              <a:ln>
                <a:noFill/>
              </a:ln>
              <a:solidFill>
                <a:srgbClr val="2E2E38"/>
              </a:solidFill>
              <a:effectLst/>
              <a:uLnTx/>
              <a:uFillTx/>
              <a:latin typeface="+mj-ea"/>
              <a:ea typeface="+mj-ea"/>
              <a:cs typeface="+mn-cs"/>
            </a:endParaRPr>
          </a:p>
        </p:txBody>
      </p:sp>
      <p:sp>
        <p:nvSpPr>
          <p:cNvPr id="2222" name="テキスト ボックス 139"/>
          <p:cNvSpPr/>
          <p:nvPr/>
        </p:nvSpPr>
        <p:spPr>
          <a:xfrm>
            <a:off x="400263" y="5332408"/>
            <a:ext cx="2493765" cy="1067882"/>
          </a:xfrm>
          <a:prstGeom prst="wedgeRectCallout">
            <a:avLst>
              <a:gd name="adj1" fmla="val -17389"/>
              <a:gd name="adj2" fmla="val -59382"/>
            </a:avLst>
          </a:prstGeom>
          <a:solidFill>
            <a:schemeClr val="accent3"/>
          </a:solidFill>
          <a:ln>
            <a:noFill/>
          </a:ln>
        </p:spPr>
        <p:txBody>
          <a:bodyPr wrap="square" lIns="72000" tIns="54000" rIns="36000" bIns="54000" anchor="ctr">
            <a:noAutofit/>
          </a:bodyPr>
          <a:lstStyle/>
          <a:p>
            <a:pPr marL="171450" indent="-171450" fontAlgn="ctr">
              <a:spcBef>
                <a:spcPts val="600"/>
              </a:spcBef>
              <a:buFont typeface="Wingdings" panose="05000000000000000000" pitchFamily="2" charset="2"/>
              <a:buChar char="Ø"/>
            </a:pPr>
            <a:r>
              <a:rPr lang="ja-JP" altLang="en-US" sz="1100" dirty="0">
                <a:solidFill>
                  <a:srgbClr val="000000"/>
                </a:solidFill>
                <a:latin typeface="+mj-lt"/>
                <a:ea typeface="Meiryo UI" panose="020B0604030504040204" pitchFamily="50" charset="-128"/>
              </a:rPr>
              <a:t>実施時期：</a:t>
            </a:r>
            <a:r>
              <a:rPr lang="en-US" altLang="ja-JP" sz="1100" dirty="0">
                <a:solidFill>
                  <a:srgbClr val="000000"/>
                </a:solidFill>
                <a:latin typeface="+mj-lt"/>
                <a:ea typeface="Meiryo UI" panose="020B0604030504040204" pitchFamily="50" charset="-128"/>
              </a:rPr>
              <a:t>2026</a:t>
            </a:r>
            <a:r>
              <a:rPr lang="ja-JP" altLang="en-US" sz="1100" dirty="0">
                <a:solidFill>
                  <a:srgbClr val="000000"/>
                </a:solidFill>
                <a:latin typeface="+mj-lt"/>
                <a:ea typeface="Meiryo UI" panose="020B0604030504040204" pitchFamily="50" charset="-128"/>
              </a:rPr>
              <a:t>年</a:t>
            </a:r>
            <a:r>
              <a:rPr lang="en-US" altLang="ja-JP" sz="1100" dirty="0">
                <a:solidFill>
                  <a:srgbClr val="000000"/>
                </a:solidFill>
                <a:latin typeface="+mj-lt"/>
                <a:ea typeface="Meiryo UI" panose="020B0604030504040204" pitchFamily="50" charset="-128"/>
              </a:rPr>
              <a:t>1</a:t>
            </a:r>
            <a:r>
              <a:rPr lang="ja-JP" altLang="en-US" sz="1100" dirty="0">
                <a:solidFill>
                  <a:srgbClr val="000000"/>
                </a:solidFill>
                <a:latin typeface="+mj-lt"/>
                <a:ea typeface="Meiryo UI" panose="020B0604030504040204" pitchFamily="50" charset="-128"/>
              </a:rPr>
              <a:t>月</a:t>
            </a:r>
            <a:endParaRPr lang="en-US" altLang="ja-JP" sz="1100" dirty="0">
              <a:solidFill>
                <a:srgbClr val="000000"/>
              </a:solidFill>
              <a:latin typeface="+mj-lt"/>
              <a:ea typeface="Meiryo UI" panose="020B0604030504040204" pitchFamily="50" charset="-128"/>
            </a:endParaRPr>
          </a:p>
          <a:p>
            <a:pPr marL="171450" indent="-171450" fontAlgn="ctr">
              <a:spcBef>
                <a:spcPts val="600"/>
              </a:spcBef>
              <a:buFont typeface="Wingdings" panose="05000000000000000000" pitchFamily="2" charset="2"/>
              <a:buChar char="Ø"/>
            </a:pPr>
            <a:r>
              <a:rPr lang="ja-JP" altLang="en-US" sz="1100" dirty="0">
                <a:solidFill>
                  <a:srgbClr val="000000"/>
                </a:solidFill>
                <a:latin typeface="+mj-lt"/>
                <a:ea typeface="Meiryo UI" panose="020B0604030504040204" pitchFamily="50" charset="-128"/>
              </a:rPr>
              <a:t>実施対象者：正規</a:t>
            </a:r>
            <a:r>
              <a:rPr lang="en-US" altLang="ja-JP" sz="1100" dirty="0">
                <a:solidFill>
                  <a:srgbClr val="000000"/>
                </a:solidFill>
                <a:latin typeface="+mj-lt"/>
                <a:ea typeface="Meiryo UI" panose="020B0604030504040204" pitchFamily="50" charset="-128"/>
              </a:rPr>
              <a:t>/</a:t>
            </a:r>
            <a:r>
              <a:rPr lang="ja-JP" altLang="en-US" sz="1100" dirty="0">
                <a:solidFill>
                  <a:srgbClr val="000000"/>
                </a:solidFill>
                <a:latin typeface="+mj-lt"/>
                <a:ea typeface="Meiryo UI" panose="020B0604030504040204" pitchFamily="50" charset="-128"/>
              </a:rPr>
              <a:t>非正規従業員</a:t>
            </a:r>
            <a:r>
              <a:rPr lang="en-US" altLang="ja-JP" sz="1100" dirty="0">
                <a:solidFill>
                  <a:srgbClr val="000000"/>
                </a:solidFill>
                <a:latin typeface="+mj-lt"/>
                <a:ea typeface="Meiryo UI" panose="020B0604030504040204" pitchFamily="50" charset="-128"/>
              </a:rPr>
              <a:t>27</a:t>
            </a:r>
            <a:r>
              <a:rPr lang="ja-JP" altLang="en-US" sz="1100" dirty="0">
                <a:solidFill>
                  <a:srgbClr val="000000"/>
                </a:solidFill>
                <a:latin typeface="+mj-lt"/>
                <a:ea typeface="Meiryo UI" panose="020B0604030504040204" pitchFamily="50" charset="-128"/>
              </a:rPr>
              <a:t>名</a:t>
            </a:r>
            <a:endParaRPr lang="en-US" altLang="ja-JP" sz="1100" dirty="0">
              <a:solidFill>
                <a:srgbClr val="000000"/>
              </a:solidFill>
              <a:latin typeface="+mj-lt"/>
              <a:ea typeface="Meiryo UI" panose="020B0604030504040204" pitchFamily="50" charset="-128"/>
            </a:endParaRPr>
          </a:p>
          <a:p>
            <a:pPr marL="171450" indent="-171450" fontAlgn="ctr">
              <a:spcBef>
                <a:spcPts val="600"/>
              </a:spcBef>
              <a:buFont typeface="Wingdings" panose="05000000000000000000" pitchFamily="2" charset="2"/>
              <a:buChar char="Ø"/>
            </a:pPr>
            <a:r>
              <a:rPr lang="ja-JP" altLang="en-US" sz="1100" dirty="0">
                <a:solidFill>
                  <a:srgbClr val="000000"/>
                </a:solidFill>
                <a:latin typeface="+mj-lt"/>
                <a:ea typeface="Meiryo UI" panose="020B0604030504040204" pitchFamily="50" charset="-128"/>
              </a:rPr>
              <a:t>回答者：</a:t>
            </a:r>
            <a:r>
              <a:rPr lang="en-US" altLang="ja-JP" sz="1100" dirty="0">
                <a:solidFill>
                  <a:srgbClr val="000000"/>
                </a:solidFill>
                <a:latin typeface="+mj-lt"/>
                <a:ea typeface="Meiryo UI" panose="020B0604030504040204" pitchFamily="50" charset="-128"/>
              </a:rPr>
              <a:t>27</a:t>
            </a:r>
            <a:r>
              <a:rPr lang="ja-JP" altLang="en-US" sz="1100" dirty="0">
                <a:solidFill>
                  <a:srgbClr val="000000"/>
                </a:solidFill>
                <a:latin typeface="+mj-lt"/>
                <a:ea typeface="Meiryo UI" panose="020B0604030504040204" pitchFamily="50" charset="-128"/>
              </a:rPr>
              <a:t>名（回答率</a:t>
            </a:r>
            <a:r>
              <a:rPr lang="en-US" altLang="ja-JP" sz="1100" dirty="0">
                <a:solidFill>
                  <a:srgbClr val="000000"/>
                </a:solidFill>
                <a:latin typeface="+mj-lt"/>
                <a:ea typeface="Meiryo UI" panose="020B0604030504040204" pitchFamily="50" charset="-128"/>
              </a:rPr>
              <a:t>100%</a:t>
            </a:r>
            <a:r>
              <a:rPr lang="ja-JP" altLang="en-US" sz="1100" dirty="0">
                <a:solidFill>
                  <a:srgbClr val="000000"/>
                </a:solidFill>
                <a:latin typeface="+mj-lt"/>
                <a:ea typeface="Meiryo UI" panose="020B0604030504040204" pitchFamily="50" charset="-128"/>
              </a:rPr>
              <a:t>）</a:t>
            </a:r>
            <a:endParaRPr lang="en-US" altLang="ja-JP" sz="1100" dirty="0">
              <a:solidFill>
                <a:srgbClr val="000000"/>
              </a:solidFill>
              <a:latin typeface="+mj-lt"/>
              <a:ea typeface="Meiryo UI" panose="020B0604030504040204" pitchFamily="50" charset="-128"/>
            </a:endParaRPr>
          </a:p>
        </p:txBody>
      </p:sp>
      <p:sp>
        <p:nvSpPr>
          <p:cNvPr id="2223" name="正方形/長方形 32"/>
          <p:cNvSpPr/>
          <p:nvPr/>
        </p:nvSpPr>
        <p:spPr>
          <a:xfrm>
            <a:off x="7060676" y="1675424"/>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00000"/>
                </a:solidFill>
                <a:effectLst/>
                <a:uLnTx/>
                <a:uFillTx/>
                <a:latin typeface="+mj-lt"/>
                <a:ea typeface="Meiryo UI" panose="020B0604030504040204" pitchFamily="50" charset="-128"/>
                <a:cs typeface="+mn-cs"/>
              </a:rPr>
              <a:t>2.7</a:t>
            </a:r>
            <a:r>
              <a:rPr kumimoji="0" lang="ja-JP" altLang="en-US" sz="1200" b="1" i="0" u="none" strike="noStrike" kern="0" cap="none" spc="0" normalizeH="0" baseline="0" noProof="0" dirty="0">
                <a:ln>
                  <a:noFill/>
                </a:ln>
                <a:solidFill>
                  <a:srgbClr val="000000"/>
                </a:solidFill>
                <a:effectLst/>
                <a:uLnTx/>
                <a:uFillTx/>
                <a:latin typeface="+mj-lt"/>
                <a:ea typeface="Meiryo UI" panose="020B0604030504040204" pitchFamily="50" charset="-128"/>
                <a:cs typeface="+mn-cs"/>
              </a:rPr>
              <a:t>点</a:t>
            </a:r>
          </a:p>
        </p:txBody>
      </p:sp>
      <p:sp>
        <p:nvSpPr>
          <p:cNvPr id="2224" name="正方形/長方形 32"/>
          <p:cNvSpPr/>
          <p:nvPr/>
        </p:nvSpPr>
        <p:spPr>
          <a:xfrm>
            <a:off x="7060676" y="2001955"/>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2.8</a:t>
            </a:r>
            <a:r>
              <a:rPr kumimoji="0" lang="ja-JP" altLang="en-US" sz="1200" b="1" kern="0" dirty="0">
                <a:solidFill>
                  <a:srgbClr val="000000"/>
                </a:solidFill>
                <a:latin typeface="+mj-lt"/>
                <a:ea typeface="Meiryo UI" panose="020B0604030504040204" pitchFamily="50" charset="-128"/>
              </a:rPr>
              <a:t>点</a:t>
            </a:r>
          </a:p>
        </p:txBody>
      </p:sp>
      <p:sp>
        <p:nvSpPr>
          <p:cNvPr id="2225" name="正方形/長方形 32"/>
          <p:cNvSpPr/>
          <p:nvPr/>
        </p:nvSpPr>
        <p:spPr>
          <a:xfrm>
            <a:off x="7060676" y="2328486"/>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2.9</a:t>
            </a:r>
            <a:r>
              <a:rPr kumimoji="0" lang="ja-JP" altLang="en-US" sz="1200" b="1" kern="0" dirty="0">
                <a:solidFill>
                  <a:srgbClr val="000000"/>
                </a:solidFill>
                <a:latin typeface="+mj-lt"/>
                <a:ea typeface="Meiryo UI" panose="020B0604030504040204" pitchFamily="50" charset="-128"/>
              </a:rPr>
              <a:t>点</a:t>
            </a:r>
          </a:p>
        </p:txBody>
      </p:sp>
      <p:sp>
        <p:nvSpPr>
          <p:cNvPr id="2226" name="正方形/長方形 32"/>
          <p:cNvSpPr/>
          <p:nvPr/>
        </p:nvSpPr>
        <p:spPr>
          <a:xfrm>
            <a:off x="7060676" y="2655017"/>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3.1</a:t>
            </a:r>
            <a:r>
              <a:rPr kumimoji="0" lang="ja-JP" altLang="en-US" sz="1200" b="1" kern="0" dirty="0">
                <a:solidFill>
                  <a:srgbClr val="000000"/>
                </a:solidFill>
                <a:latin typeface="+mj-lt"/>
                <a:ea typeface="Meiryo UI" panose="020B0604030504040204" pitchFamily="50" charset="-128"/>
              </a:rPr>
              <a:t>点</a:t>
            </a:r>
          </a:p>
        </p:txBody>
      </p:sp>
      <p:sp>
        <p:nvSpPr>
          <p:cNvPr id="2227" name="正方形/長方形 32"/>
          <p:cNvSpPr/>
          <p:nvPr/>
        </p:nvSpPr>
        <p:spPr>
          <a:xfrm>
            <a:off x="7060676" y="2981548"/>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2.5</a:t>
            </a:r>
            <a:r>
              <a:rPr kumimoji="0" lang="ja-JP" altLang="en-US" sz="1200" b="1" kern="0" dirty="0">
                <a:solidFill>
                  <a:srgbClr val="000000"/>
                </a:solidFill>
                <a:latin typeface="+mj-lt"/>
                <a:ea typeface="Meiryo UI" panose="020B0604030504040204" pitchFamily="50" charset="-128"/>
              </a:rPr>
              <a:t>点</a:t>
            </a:r>
          </a:p>
        </p:txBody>
      </p:sp>
      <p:sp>
        <p:nvSpPr>
          <p:cNvPr id="2228" name="正方形/長方形 32"/>
          <p:cNvSpPr/>
          <p:nvPr/>
        </p:nvSpPr>
        <p:spPr>
          <a:xfrm>
            <a:off x="7060676" y="3308079"/>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2.3</a:t>
            </a:r>
            <a:r>
              <a:rPr kumimoji="0" lang="ja-JP" altLang="en-US" sz="1200" b="1" kern="0" dirty="0">
                <a:solidFill>
                  <a:srgbClr val="000000"/>
                </a:solidFill>
                <a:latin typeface="+mj-lt"/>
                <a:ea typeface="Meiryo UI" panose="020B0604030504040204" pitchFamily="50" charset="-128"/>
              </a:rPr>
              <a:t>点</a:t>
            </a:r>
          </a:p>
        </p:txBody>
      </p:sp>
      <p:sp>
        <p:nvSpPr>
          <p:cNvPr id="2229" name="正方形/長方形 32"/>
          <p:cNvSpPr/>
          <p:nvPr/>
        </p:nvSpPr>
        <p:spPr>
          <a:xfrm>
            <a:off x="7060676" y="3634609"/>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3.1</a:t>
            </a:r>
            <a:r>
              <a:rPr kumimoji="0" lang="ja-JP" altLang="en-US" sz="1200" b="1" kern="0" dirty="0">
                <a:solidFill>
                  <a:srgbClr val="000000"/>
                </a:solidFill>
                <a:latin typeface="+mj-lt"/>
                <a:ea typeface="Meiryo UI" panose="020B0604030504040204" pitchFamily="50" charset="-128"/>
              </a:rPr>
              <a:t>点</a:t>
            </a:r>
          </a:p>
        </p:txBody>
      </p:sp>
      <p:sp>
        <p:nvSpPr>
          <p:cNvPr id="2230" name="正方形/長方形 32"/>
          <p:cNvSpPr/>
          <p:nvPr/>
        </p:nvSpPr>
        <p:spPr>
          <a:xfrm>
            <a:off x="7060676" y="3961139"/>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2.7</a:t>
            </a:r>
            <a:r>
              <a:rPr kumimoji="0" lang="ja-JP" altLang="en-US" sz="1200" b="1" kern="0" dirty="0">
                <a:solidFill>
                  <a:srgbClr val="000000"/>
                </a:solidFill>
                <a:latin typeface="+mj-lt"/>
                <a:ea typeface="Meiryo UI" panose="020B0604030504040204" pitchFamily="50" charset="-128"/>
              </a:rPr>
              <a:t>点</a:t>
            </a:r>
          </a:p>
        </p:txBody>
      </p:sp>
      <p:sp>
        <p:nvSpPr>
          <p:cNvPr id="2231" name="正方形/長方形 32"/>
          <p:cNvSpPr/>
          <p:nvPr/>
        </p:nvSpPr>
        <p:spPr>
          <a:xfrm>
            <a:off x="7060676" y="4287670"/>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2.3</a:t>
            </a:r>
            <a:r>
              <a:rPr kumimoji="0" lang="ja-JP" altLang="en-US" sz="1200" b="1" kern="0" dirty="0">
                <a:solidFill>
                  <a:srgbClr val="000000"/>
                </a:solidFill>
                <a:latin typeface="+mj-lt"/>
                <a:ea typeface="Meiryo UI" panose="020B0604030504040204" pitchFamily="50" charset="-128"/>
              </a:rPr>
              <a:t>点</a:t>
            </a:r>
          </a:p>
        </p:txBody>
      </p:sp>
      <p:sp>
        <p:nvSpPr>
          <p:cNvPr id="2232" name="正方形/長方形 32"/>
          <p:cNvSpPr/>
          <p:nvPr/>
        </p:nvSpPr>
        <p:spPr>
          <a:xfrm>
            <a:off x="7060676" y="4614202"/>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2.9</a:t>
            </a:r>
            <a:r>
              <a:rPr kumimoji="0" lang="ja-JP" altLang="en-US" sz="1200" b="1" kern="0" dirty="0">
                <a:solidFill>
                  <a:srgbClr val="000000"/>
                </a:solidFill>
                <a:latin typeface="+mj-lt"/>
                <a:ea typeface="Meiryo UI" panose="020B0604030504040204" pitchFamily="50" charset="-128"/>
              </a:rPr>
              <a:t>点</a:t>
            </a:r>
          </a:p>
        </p:txBody>
      </p:sp>
      <p:sp>
        <p:nvSpPr>
          <p:cNvPr id="2233" name="正方形/長方形 32"/>
          <p:cNvSpPr/>
          <p:nvPr/>
        </p:nvSpPr>
        <p:spPr>
          <a:xfrm>
            <a:off x="7060676" y="4940732"/>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2.7</a:t>
            </a:r>
            <a:r>
              <a:rPr kumimoji="0" lang="ja-JP" altLang="en-US" sz="1200" b="1" kern="0" dirty="0">
                <a:solidFill>
                  <a:srgbClr val="000000"/>
                </a:solidFill>
                <a:latin typeface="+mj-lt"/>
                <a:ea typeface="Meiryo UI" panose="020B0604030504040204" pitchFamily="50" charset="-128"/>
              </a:rPr>
              <a:t>点</a:t>
            </a:r>
          </a:p>
        </p:txBody>
      </p:sp>
      <p:sp>
        <p:nvSpPr>
          <p:cNvPr id="2234" name="正方形/長方形 129"/>
          <p:cNvSpPr/>
          <p:nvPr/>
        </p:nvSpPr>
        <p:spPr>
          <a:xfrm>
            <a:off x="2988297" y="5332407"/>
            <a:ext cx="8946528" cy="1116000"/>
          </a:xfrm>
          <a:prstGeom prst="rect">
            <a:avLst/>
          </a:prstGeom>
          <a:solidFill>
            <a:schemeClr val="bg1"/>
          </a:solid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300" dirty="0">
                <a:solidFill>
                  <a:schemeClr val="tx1"/>
                </a:solidFill>
                <a:effectLst/>
                <a:latin typeface="+mn-ea"/>
              </a:rPr>
              <a:t>相対的に項目のスコアが低いことから、従業員の会社に対する満足感が低いことがうかがえる。</a:t>
            </a:r>
            <a:endParaRPr lang="en-US" altLang="ja-JP" sz="1300" dirty="0">
              <a:solidFill>
                <a:schemeClr val="tx1"/>
              </a:solidFill>
              <a:effectLst/>
              <a:latin typeface="+mn-ea"/>
            </a:endParaRPr>
          </a:p>
          <a:p>
            <a:r>
              <a:rPr lang="ja-JP" altLang="en-US" sz="1300" dirty="0">
                <a:solidFill>
                  <a:schemeClr val="tx1"/>
                </a:solidFill>
                <a:latin typeface="+mn-ea"/>
              </a:rPr>
              <a:t>人事評価制度や研修費用補助などの福利厚生の充実をはかることで、従業員が前向きに業務ができる環境を整えていくことが課題となる。</a:t>
            </a:r>
            <a:endParaRPr lang="ja-JP" altLang="ja-JP" sz="1300" dirty="0">
              <a:solidFill>
                <a:schemeClr val="tx1"/>
              </a:solidFill>
              <a:effectLst/>
              <a:latin typeface="+mn-ea"/>
            </a:endParaRPr>
          </a:p>
        </p:txBody>
      </p:sp>
      <p:sp>
        <p:nvSpPr>
          <p:cNvPr id="2235" name="正方形/長方形 32"/>
          <p:cNvSpPr/>
          <p:nvPr/>
        </p:nvSpPr>
        <p:spPr>
          <a:xfrm>
            <a:off x="400264" y="1675424"/>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36" name="正方形/長方形 32"/>
          <p:cNvSpPr/>
          <p:nvPr/>
        </p:nvSpPr>
        <p:spPr>
          <a:xfrm>
            <a:off x="715555" y="1675424"/>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n-ea"/>
                <a:cs typeface="+mn-cs"/>
              </a:rPr>
              <a:t>総合スコア</a:t>
            </a:r>
            <a:endParaRPr kumimoji="0" lang="en-US" altLang="ja-JP" sz="1200" b="1" i="0" u="none" strike="noStrike" kern="0" cap="none" spc="0" normalizeH="0" baseline="0" noProof="0">
              <a:ln>
                <a:noFill/>
              </a:ln>
              <a:solidFill>
                <a:srgbClr val="FFFFFF"/>
              </a:solidFill>
              <a:effectLst/>
              <a:uLnTx/>
              <a:uFillTx/>
              <a:latin typeface="+mn-ea"/>
              <a:cs typeface="+mn-cs"/>
            </a:endParaRPr>
          </a:p>
        </p:txBody>
      </p:sp>
      <p:sp>
        <p:nvSpPr>
          <p:cNvPr id="2237" name="正方形/長方形 32"/>
          <p:cNvSpPr/>
          <p:nvPr/>
        </p:nvSpPr>
        <p:spPr>
          <a:xfrm>
            <a:off x="2726229" y="1675424"/>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私は、当社に総合的に満足している</a:t>
            </a:r>
          </a:p>
        </p:txBody>
      </p:sp>
      <p:sp>
        <p:nvSpPr>
          <p:cNvPr id="2238" name="正方形/長方形 32"/>
          <p:cNvSpPr/>
          <p:nvPr/>
        </p:nvSpPr>
        <p:spPr>
          <a:xfrm>
            <a:off x="435002" y="1702314"/>
            <a:ext cx="252000" cy="231439"/>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1</a:t>
            </a:r>
          </a:p>
        </p:txBody>
      </p:sp>
      <p:sp>
        <p:nvSpPr>
          <p:cNvPr id="2239" name="正方形/長方形 32"/>
          <p:cNvSpPr/>
          <p:nvPr/>
        </p:nvSpPr>
        <p:spPr>
          <a:xfrm>
            <a:off x="400264" y="2001955"/>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40" name="正方形/長方形 32"/>
          <p:cNvSpPr/>
          <p:nvPr/>
        </p:nvSpPr>
        <p:spPr>
          <a:xfrm>
            <a:off x="715555" y="2001955"/>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n-ea"/>
                <a:cs typeface="+mn-cs"/>
              </a:rPr>
              <a:t>リーダーシップに対する信頼</a:t>
            </a:r>
            <a:endParaRPr kumimoji="0" lang="en-US" altLang="ja-JP" sz="1200" b="1" i="0" u="none" strike="noStrike" kern="0" cap="none" spc="0" normalizeH="0" baseline="0" noProof="0">
              <a:ln>
                <a:noFill/>
              </a:ln>
              <a:solidFill>
                <a:srgbClr val="FFFFFF"/>
              </a:solidFill>
              <a:effectLst/>
              <a:uLnTx/>
              <a:uFillTx/>
              <a:latin typeface="+mn-ea"/>
              <a:cs typeface="+mn-cs"/>
            </a:endParaRPr>
          </a:p>
        </p:txBody>
      </p:sp>
      <p:sp>
        <p:nvSpPr>
          <p:cNvPr id="2241" name="正方形/長方形 32"/>
          <p:cNvSpPr/>
          <p:nvPr/>
        </p:nvSpPr>
        <p:spPr>
          <a:xfrm>
            <a:off x="2726229" y="2001955"/>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私は、当社のリーダー層を信頼している</a:t>
            </a:r>
          </a:p>
        </p:txBody>
      </p:sp>
      <p:sp>
        <p:nvSpPr>
          <p:cNvPr id="2242" name="正方形/長方形 32"/>
          <p:cNvSpPr/>
          <p:nvPr/>
        </p:nvSpPr>
        <p:spPr>
          <a:xfrm>
            <a:off x="435002" y="2028845"/>
            <a:ext cx="252000" cy="231439"/>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2</a:t>
            </a:r>
          </a:p>
        </p:txBody>
      </p:sp>
      <p:sp>
        <p:nvSpPr>
          <p:cNvPr id="2243" name="正方形/長方形 32"/>
          <p:cNvSpPr/>
          <p:nvPr/>
        </p:nvSpPr>
        <p:spPr>
          <a:xfrm>
            <a:off x="400264" y="2328486"/>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44" name="正方形/長方形 32"/>
          <p:cNvSpPr/>
          <p:nvPr/>
        </p:nvSpPr>
        <p:spPr>
          <a:xfrm>
            <a:off x="715555" y="2328486"/>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n-ea"/>
                <a:cs typeface="+mn-cs"/>
              </a:rPr>
              <a:t>キャリア形成</a:t>
            </a:r>
            <a:endParaRPr kumimoji="0" lang="en-US" altLang="ja-JP" sz="1200" b="1" i="0" u="none" strike="noStrike" kern="0" cap="none" spc="0" normalizeH="0" baseline="0" noProof="0">
              <a:ln>
                <a:noFill/>
              </a:ln>
              <a:solidFill>
                <a:srgbClr val="FFFFFF"/>
              </a:solidFill>
              <a:effectLst/>
              <a:uLnTx/>
              <a:uFillTx/>
              <a:latin typeface="+mn-ea"/>
              <a:cs typeface="+mn-cs"/>
            </a:endParaRPr>
          </a:p>
        </p:txBody>
      </p:sp>
      <p:sp>
        <p:nvSpPr>
          <p:cNvPr id="2245" name="正方形/長方形 32"/>
          <p:cNvSpPr/>
          <p:nvPr/>
        </p:nvSpPr>
        <p:spPr>
          <a:xfrm>
            <a:off x="2726229" y="2328486"/>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当社で働くことは、私のキャリア形成につながっている</a:t>
            </a:r>
          </a:p>
        </p:txBody>
      </p:sp>
      <p:sp>
        <p:nvSpPr>
          <p:cNvPr id="2246" name="正方形/長方形 32"/>
          <p:cNvSpPr/>
          <p:nvPr/>
        </p:nvSpPr>
        <p:spPr>
          <a:xfrm>
            <a:off x="435002" y="2355376"/>
            <a:ext cx="252000" cy="231439"/>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3</a:t>
            </a:r>
          </a:p>
        </p:txBody>
      </p:sp>
      <p:sp>
        <p:nvSpPr>
          <p:cNvPr id="2247" name="正方形/長方形 32"/>
          <p:cNvSpPr/>
          <p:nvPr/>
        </p:nvSpPr>
        <p:spPr>
          <a:xfrm>
            <a:off x="400264" y="2655017"/>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48" name="正方形/長方形 32"/>
          <p:cNvSpPr/>
          <p:nvPr/>
        </p:nvSpPr>
        <p:spPr>
          <a:xfrm>
            <a:off x="715555" y="2655017"/>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FFFFFF"/>
                </a:solidFill>
                <a:effectLst/>
                <a:uLnTx/>
                <a:uFillTx/>
                <a:latin typeface="+mn-ea"/>
                <a:cs typeface="+mn-cs"/>
              </a:rPr>
              <a:t>WLB</a:t>
            </a:r>
          </a:p>
        </p:txBody>
      </p:sp>
      <p:sp>
        <p:nvSpPr>
          <p:cNvPr id="2249" name="正方形/長方形 32"/>
          <p:cNvSpPr/>
          <p:nvPr/>
        </p:nvSpPr>
        <p:spPr>
          <a:xfrm>
            <a:off x="2726229" y="2655017"/>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20" b="0" i="0" u="none" strike="noStrike" kern="0" cap="none" spc="0" normalizeH="0" baseline="0" noProof="0">
                <a:ln>
                  <a:noFill/>
                </a:ln>
                <a:solidFill>
                  <a:srgbClr val="000000"/>
                </a:solidFill>
                <a:effectLst/>
                <a:uLnTx/>
                <a:uFillTx/>
                <a:latin typeface="+mn-ea"/>
                <a:cs typeface="+mn-cs"/>
              </a:rPr>
              <a:t>私は、仕事と生活のバランス（ワーク・ライフ・バランス）が取れている</a:t>
            </a:r>
          </a:p>
        </p:txBody>
      </p:sp>
      <p:sp>
        <p:nvSpPr>
          <p:cNvPr id="2250" name="正方形/長方形 32"/>
          <p:cNvSpPr/>
          <p:nvPr/>
        </p:nvSpPr>
        <p:spPr>
          <a:xfrm>
            <a:off x="435002" y="2681906"/>
            <a:ext cx="252000" cy="231439"/>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4</a:t>
            </a:r>
          </a:p>
        </p:txBody>
      </p:sp>
      <p:sp>
        <p:nvSpPr>
          <p:cNvPr id="2251" name="正方形/長方形 32"/>
          <p:cNvSpPr/>
          <p:nvPr/>
        </p:nvSpPr>
        <p:spPr>
          <a:xfrm>
            <a:off x="400264" y="2981548"/>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52" name="正方形/長方形 32"/>
          <p:cNvSpPr/>
          <p:nvPr/>
        </p:nvSpPr>
        <p:spPr>
          <a:xfrm>
            <a:off x="715555" y="2981548"/>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FFFFFF"/>
                </a:solidFill>
                <a:effectLst/>
                <a:uLnTx/>
                <a:uFillTx/>
                <a:latin typeface="+mn-ea"/>
                <a:cs typeface="+mn-cs"/>
              </a:rPr>
              <a:t>DE</a:t>
            </a:r>
            <a:r>
              <a:rPr kumimoji="0" lang="ja-JP" altLang="en-US" sz="1200" b="1" i="0" u="none" strike="noStrike" kern="0" cap="none" spc="0" normalizeH="0" baseline="0" noProof="0">
                <a:ln>
                  <a:noFill/>
                </a:ln>
                <a:solidFill>
                  <a:srgbClr val="FFFFFF"/>
                </a:solidFill>
                <a:effectLst/>
                <a:uLnTx/>
                <a:uFillTx/>
                <a:latin typeface="+mn-ea"/>
                <a:cs typeface="+mn-cs"/>
              </a:rPr>
              <a:t>＆</a:t>
            </a:r>
            <a:r>
              <a:rPr kumimoji="0" lang="en-US" altLang="ja-JP" sz="1200" b="1" i="0" u="none" strike="noStrike" kern="0" cap="none" spc="0" normalizeH="0" baseline="0" noProof="0">
                <a:ln>
                  <a:noFill/>
                </a:ln>
                <a:solidFill>
                  <a:srgbClr val="FFFFFF"/>
                </a:solidFill>
                <a:effectLst/>
                <a:uLnTx/>
                <a:uFillTx/>
                <a:latin typeface="+mn-ea"/>
                <a:cs typeface="+mn-cs"/>
              </a:rPr>
              <a:t>I</a:t>
            </a:r>
          </a:p>
        </p:txBody>
      </p:sp>
      <p:sp>
        <p:nvSpPr>
          <p:cNvPr id="2253" name="正方形/長方形 32"/>
          <p:cNvSpPr/>
          <p:nvPr/>
        </p:nvSpPr>
        <p:spPr>
          <a:xfrm>
            <a:off x="2726229" y="2981548"/>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当社は、多様性や公平性、包括性（</a:t>
            </a:r>
            <a:r>
              <a:rPr kumimoji="0" lang="en-US" altLang="ja-JP" sz="1200" b="0" i="0" u="none" strike="noStrike" kern="0" cap="none" spc="0" normalizeH="0" baseline="0" noProof="0">
                <a:ln>
                  <a:noFill/>
                </a:ln>
                <a:solidFill>
                  <a:srgbClr val="000000"/>
                </a:solidFill>
                <a:effectLst/>
                <a:uLnTx/>
                <a:uFillTx/>
                <a:latin typeface="+mn-ea"/>
                <a:cs typeface="+mn-cs"/>
              </a:rPr>
              <a:t>DE</a:t>
            </a:r>
            <a:r>
              <a:rPr kumimoji="0" lang="ja-JP" altLang="en-US" sz="1200" b="0" i="0" u="none" strike="noStrike" kern="0" cap="none" spc="0" normalizeH="0" baseline="0" noProof="0">
                <a:ln>
                  <a:noFill/>
                </a:ln>
                <a:solidFill>
                  <a:srgbClr val="000000"/>
                </a:solidFill>
                <a:effectLst/>
                <a:uLnTx/>
                <a:uFillTx/>
                <a:latin typeface="+mn-ea"/>
                <a:cs typeface="+mn-cs"/>
              </a:rPr>
              <a:t>＆</a:t>
            </a:r>
            <a:r>
              <a:rPr kumimoji="0" lang="en-US" altLang="ja-JP" sz="1200" b="0" i="0" u="none" strike="noStrike" kern="0" cap="none" spc="0" normalizeH="0" baseline="0" noProof="0">
                <a:ln>
                  <a:noFill/>
                </a:ln>
                <a:solidFill>
                  <a:srgbClr val="000000"/>
                </a:solidFill>
                <a:effectLst/>
                <a:uLnTx/>
                <a:uFillTx/>
                <a:latin typeface="+mn-ea"/>
                <a:cs typeface="+mn-cs"/>
              </a:rPr>
              <a:t>I</a:t>
            </a:r>
            <a:r>
              <a:rPr kumimoji="0" lang="ja-JP" altLang="en-US" sz="1200" b="0" i="0" u="none" strike="noStrike" kern="0" cap="none" spc="0" normalizeH="0" baseline="0" noProof="0">
                <a:ln>
                  <a:noFill/>
                </a:ln>
                <a:solidFill>
                  <a:srgbClr val="000000"/>
                </a:solidFill>
                <a:effectLst/>
                <a:uLnTx/>
                <a:uFillTx/>
                <a:latin typeface="+mn-ea"/>
                <a:cs typeface="+mn-cs"/>
              </a:rPr>
              <a:t>）に十分配慮している</a:t>
            </a:r>
          </a:p>
        </p:txBody>
      </p:sp>
      <p:sp>
        <p:nvSpPr>
          <p:cNvPr id="2254" name="正方形/長方形 32"/>
          <p:cNvSpPr/>
          <p:nvPr/>
        </p:nvSpPr>
        <p:spPr>
          <a:xfrm>
            <a:off x="435002" y="3008437"/>
            <a:ext cx="252000" cy="231439"/>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5</a:t>
            </a:r>
          </a:p>
        </p:txBody>
      </p:sp>
      <p:sp>
        <p:nvSpPr>
          <p:cNvPr id="2255" name="正方形/長方形 32"/>
          <p:cNvSpPr/>
          <p:nvPr/>
        </p:nvSpPr>
        <p:spPr>
          <a:xfrm>
            <a:off x="400264" y="3308079"/>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56" name="正方形/長方形 32"/>
          <p:cNvSpPr/>
          <p:nvPr/>
        </p:nvSpPr>
        <p:spPr>
          <a:xfrm>
            <a:off x="715555" y="3308079"/>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n-ea"/>
                <a:cs typeface="+mn-cs"/>
              </a:rPr>
              <a:t>人材育成</a:t>
            </a:r>
            <a:endParaRPr kumimoji="0" lang="en-US" altLang="ja-JP" sz="1200" b="1" i="0" u="none" strike="noStrike" kern="0" cap="none" spc="0" normalizeH="0" baseline="0" noProof="0">
              <a:ln>
                <a:noFill/>
              </a:ln>
              <a:solidFill>
                <a:srgbClr val="FFFFFF"/>
              </a:solidFill>
              <a:effectLst/>
              <a:uLnTx/>
              <a:uFillTx/>
              <a:latin typeface="+mn-ea"/>
              <a:cs typeface="+mn-cs"/>
            </a:endParaRPr>
          </a:p>
        </p:txBody>
      </p:sp>
      <p:sp>
        <p:nvSpPr>
          <p:cNvPr id="2257" name="正方形/長方形 32"/>
          <p:cNvSpPr/>
          <p:nvPr/>
        </p:nvSpPr>
        <p:spPr>
          <a:xfrm>
            <a:off x="2726229" y="3308079"/>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当社の教育制度は、私の能力開発に役立っている</a:t>
            </a:r>
          </a:p>
        </p:txBody>
      </p:sp>
      <p:sp>
        <p:nvSpPr>
          <p:cNvPr id="2258" name="正方形/長方形 32"/>
          <p:cNvSpPr/>
          <p:nvPr/>
        </p:nvSpPr>
        <p:spPr>
          <a:xfrm>
            <a:off x="435002" y="3334968"/>
            <a:ext cx="252000" cy="231439"/>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6</a:t>
            </a:r>
          </a:p>
        </p:txBody>
      </p:sp>
      <p:sp>
        <p:nvSpPr>
          <p:cNvPr id="2259" name="正方形/長方形 45"/>
          <p:cNvSpPr/>
          <p:nvPr/>
        </p:nvSpPr>
        <p:spPr>
          <a:xfrm>
            <a:off x="400264" y="3634609"/>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60" name="正方形/長方形 32"/>
          <p:cNvSpPr/>
          <p:nvPr/>
        </p:nvSpPr>
        <p:spPr>
          <a:xfrm>
            <a:off x="715555" y="3634609"/>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n-ea"/>
                <a:cs typeface="+mn-cs"/>
              </a:rPr>
              <a:t>職務の満足度</a:t>
            </a:r>
            <a:endParaRPr kumimoji="0" lang="en-US" altLang="ja-JP" sz="1200" b="1" i="0" u="none" strike="noStrike" kern="0" cap="none" spc="0" normalizeH="0" baseline="0" noProof="0">
              <a:ln>
                <a:noFill/>
              </a:ln>
              <a:solidFill>
                <a:srgbClr val="FFFFFF"/>
              </a:solidFill>
              <a:effectLst/>
              <a:uLnTx/>
              <a:uFillTx/>
              <a:latin typeface="+mn-ea"/>
              <a:cs typeface="+mn-cs"/>
            </a:endParaRPr>
          </a:p>
        </p:txBody>
      </p:sp>
      <p:sp>
        <p:nvSpPr>
          <p:cNvPr id="2261" name="正方形/長方形 32"/>
          <p:cNvSpPr/>
          <p:nvPr/>
        </p:nvSpPr>
        <p:spPr>
          <a:xfrm>
            <a:off x="2726229" y="3634609"/>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私は、適性やキャリア志向に合った仕事をしている</a:t>
            </a:r>
          </a:p>
        </p:txBody>
      </p:sp>
      <p:sp>
        <p:nvSpPr>
          <p:cNvPr id="2262" name="正方形/長方形 32"/>
          <p:cNvSpPr/>
          <p:nvPr/>
        </p:nvSpPr>
        <p:spPr>
          <a:xfrm>
            <a:off x="435002" y="3661497"/>
            <a:ext cx="252000" cy="231439"/>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7</a:t>
            </a:r>
          </a:p>
        </p:txBody>
      </p:sp>
      <p:sp>
        <p:nvSpPr>
          <p:cNvPr id="2263" name="正方形/長方形 158"/>
          <p:cNvSpPr/>
          <p:nvPr/>
        </p:nvSpPr>
        <p:spPr>
          <a:xfrm>
            <a:off x="400264" y="3961139"/>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64" name="正方形/長方形 32"/>
          <p:cNvSpPr/>
          <p:nvPr/>
        </p:nvSpPr>
        <p:spPr>
          <a:xfrm>
            <a:off x="715555" y="3961139"/>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n-ea"/>
                <a:cs typeface="+mn-cs"/>
              </a:rPr>
              <a:t>報酬の満足度</a:t>
            </a:r>
            <a:endParaRPr kumimoji="0" lang="en-US" altLang="ja-JP" sz="1200" b="1" i="0" u="none" strike="noStrike" kern="0" cap="none" spc="0" normalizeH="0" baseline="0" noProof="0">
              <a:ln>
                <a:noFill/>
              </a:ln>
              <a:solidFill>
                <a:srgbClr val="FFFFFF"/>
              </a:solidFill>
              <a:effectLst/>
              <a:uLnTx/>
              <a:uFillTx/>
              <a:latin typeface="+mn-ea"/>
              <a:cs typeface="+mn-cs"/>
            </a:endParaRPr>
          </a:p>
        </p:txBody>
      </p:sp>
      <p:sp>
        <p:nvSpPr>
          <p:cNvPr id="2265" name="正方形/長方形 32"/>
          <p:cNvSpPr/>
          <p:nvPr/>
        </p:nvSpPr>
        <p:spPr>
          <a:xfrm>
            <a:off x="2726229" y="3961139"/>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私は、現在の仕事に見合う報酬を得ている</a:t>
            </a:r>
          </a:p>
        </p:txBody>
      </p:sp>
      <p:sp>
        <p:nvSpPr>
          <p:cNvPr id="2266" name="正方形/長方形 32"/>
          <p:cNvSpPr/>
          <p:nvPr/>
        </p:nvSpPr>
        <p:spPr>
          <a:xfrm>
            <a:off x="435002" y="3988029"/>
            <a:ext cx="252000" cy="231439"/>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8</a:t>
            </a:r>
          </a:p>
        </p:txBody>
      </p:sp>
      <p:sp>
        <p:nvSpPr>
          <p:cNvPr id="2267" name="正方形/長方形 32"/>
          <p:cNvSpPr/>
          <p:nvPr/>
        </p:nvSpPr>
        <p:spPr>
          <a:xfrm>
            <a:off x="400264" y="4287670"/>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68" name="正方形/長方形 32"/>
          <p:cNvSpPr/>
          <p:nvPr/>
        </p:nvSpPr>
        <p:spPr>
          <a:xfrm>
            <a:off x="715555" y="4287670"/>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n-ea"/>
                <a:cs typeface="+mn-cs"/>
              </a:rPr>
              <a:t>福利厚生の満足度</a:t>
            </a:r>
            <a:endParaRPr kumimoji="0" lang="en-US" altLang="ja-JP" sz="1200" b="1" i="0" u="none" strike="noStrike" kern="0" cap="none" spc="0" normalizeH="0" baseline="0" noProof="0">
              <a:ln>
                <a:noFill/>
              </a:ln>
              <a:solidFill>
                <a:srgbClr val="FFFFFF"/>
              </a:solidFill>
              <a:effectLst/>
              <a:uLnTx/>
              <a:uFillTx/>
              <a:latin typeface="+mn-ea"/>
              <a:cs typeface="+mn-cs"/>
            </a:endParaRPr>
          </a:p>
        </p:txBody>
      </p:sp>
      <p:sp>
        <p:nvSpPr>
          <p:cNvPr id="2269" name="正方形/長方形 32"/>
          <p:cNvSpPr/>
          <p:nvPr/>
        </p:nvSpPr>
        <p:spPr>
          <a:xfrm>
            <a:off x="2726229" y="4287670"/>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当社は、十分な福利厚生を提供している</a:t>
            </a:r>
          </a:p>
        </p:txBody>
      </p:sp>
      <p:sp>
        <p:nvSpPr>
          <p:cNvPr id="2270" name="正方形/長方形 32"/>
          <p:cNvSpPr/>
          <p:nvPr/>
        </p:nvSpPr>
        <p:spPr>
          <a:xfrm>
            <a:off x="435002" y="4314559"/>
            <a:ext cx="252000" cy="231439"/>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9</a:t>
            </a:r>
          </a:p>
        </p:txBody>
      </p:sp>
      <p:sp>
        <p:nvSpPr>
          <p:cNvPr id="2271" name="正方形/長方形 58"/>
          <p:cNvSpPr/>
          <p:nvPr/>
        </p:nvSpPr>
        <p:spPr>
          <a:xfrm>
            <a:off x="400264" y="4614202"/>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72" name="正方形/長方形 32"/>
          <p:cNvSpPr/>
          <p:nvPr/>
        </p:nvSpPr>
        <p:spPr>
          <a:xfrm>
            <a:off x="715555" y="4614202"/>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n-ea"/>
                <a:cs typeface="+mn-cs"/>
              </a:rPr>
              <a:t>安全衛生</a:t>
            </a:r>
            <a:endParaRPr kumimoji="0" lang="en-US" altLang="ja-JP" sz="1200" b="1" i="0" u="none" strike="noStrike" kern="0" cap="none" spc="0" normalizeH="0" baseline="0" noProof="0">
              <a:ln>
                <a:noFill/>
              </a:ln>
              <a:solidFill>
                <a:srgbClr val="FFFFFF"/>
              </a:solidFill>
              <a:effectLst/>
              <a:uLnTx/>
              <a:uFillTx/>
              <a:latin typeface="+mn-ea"/>
              <a:cs typeface="+mn-cs"/>
            </a:endParaRPr>
          </a:p>
        </p:txBody>
      </p:sp>
      <p:sp>
        <p:nvSpPr>
          <p:cNvPr id="2273" name="正方形/長方形 32"/>
          <p:cNvSpPr/>
          <p:nvPr/>
        </p:nvSpPr>
        <p:spPr>
          <a:xfrm>
            <a:off x="2726229" y="4614202"/>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当社は、安全衛生に対する適切な取組をしている</a:t>
            </a:r>
          </a:p>
        </p:txBody>
      </p:sp>
      <p:sp>
        <p:nvSpPr>
          <p:cNvPr id="2274" name="正方形/長方形 32"/>
          <p:cNvSpPr/>
          <p:nvPr/>
        </p:nvSpPr>
        <p:spPr>
          <a:xfrm>
            <a:off x="435002" y="4641090"/>
            <a:ext cx="252000" cy="231439"/>
          </a:xfrm>
          <a:prstGeom prst="rect">
            <a:avLst/>
          </a:prstGeom>
          <a:solidFill>
            <a:srgbClr val="FFFFFF"/>
          </a:solidFill>
          <a:ln w="12700" cap="flat" cmpd="sng" algn="ctr">
            <a:solidFill>
              <a:schemeClr val="accent4"/>
            </a:solidFill>
            <a:prstDash val="solid"/>
            <a:miter lim="800000"/>
          </a:ln>
          <a:effectLst/>
        </p:spPr>
        <p:txBody>
          <a:bodyPr vert="horz" wrap="none"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10</a:t>
            </a:r>
          </a:p>
        </p:txBody>
      </p:sp>
      <p:sp>
        <p:nvSpPr>
          <p:cNvPr id="2275" name="正方形/長方形 32"/>
          <p:cNvSpPr/>
          <p:nvPr/>
        </p:nvSpPr>
        <p:spPr>
          <a:xfrm>
            <a:off x="400264" y="4940732"/>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76" name="正方形/長方形 32"/>
          <p:cNvSpPr/>
          <p:nvPr/>
        </p:nvSpPr>
        <p:spPr>
          <a:xfrm>
            <a:off x="715555" y="4940732"/>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n-ea"/>
                <a:cs typeface="+mn-cs"/>
              </a:rPr>
              <a:t>コンプライアンス</a:t>
            </a:r>
            <a:endParaRPr kumimoji="0" lang="en-US" altLang="ja-JP" sz="1200" b="1" i="0" u="none" strike="noStrike" kern="0" cap="none" spc="0" normalizeH="0" baseline="0" noProof="0">
              <a:ln>
                <a:noFill/>
              </a:ln>
              <a:solidFill>
                <a:srgbClr val="FFFFFF"/>
              </a:solidFill>
              <a:effectLst/>
              <a:uLnTx/>
              <a:uFillTx/>
              <a:latin typeface="+mn-ea"/>
              <a:cs typeface="+mn-cs"/>
            </a:endParaRPr>
          </a:p>
        </p:txBody>
      </p:sp>
      <p:sp>
        <p:nvSpPr>
          <p:cNvPr id="2277" name="正方形/長方形 32"/>
          <p:cNvSpPr/>
          <p:nvPr/>
        </p:nvSpPr>
        <p:spPr>
          <a:xfrm>
            <a:off x="2726229" y="4940732"/>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当社は、コンプライアンスに対する適切な取組をしている</a:t>
            </a:r>
          </a:p>
        </p:txBody>
      </p:sp>
      <p:sp>
        <p:nvSpPr>
          <p:cNvPr id="2278" name="正方形/長方形 32"/>
          <p:cNvSpPr/>
          <p:nvPr/>
        </p:nvSpPr>
        <p:spPr>
          <a:xfrm>
            <a:off x="435002" y="4967621"/>
            <a:ext cx="252000" cy="231439"/>
          </a:xfrm>
          <a:prstGeom prst="rect">
            <a:avLst/>
          </a:prstGeom>
          <a:solidFill>
            <a:srgbClr val="FFFFFF"/>
          </a:solidFill>
          <a:ln w="12700" cap="flat" cmpd="sng" algn="ctr">
            <a:solidFill>
              <a:schemeClr val="accent4"/>
            </a:solidFill>
            <a:prstDash val="solid"/>
            <a:miter lim="800000"/>
          </a:ln>
          <a:effectLst/>
        </p:spPr>
        <p:txBody>
          <a:bodyPr vert="horz" wrap="none"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11</a:t>
            </a:r>
          </a:p>
        </p:txBody>
      </p:sp>
      <p:pic>
        <p:nvPicPr>
          <p:cNvPr id="2" name="図 1">
            <a:extLst>
              <a:ext uri="{FF2B5EF4-FFF2-40B4-BE49-F238E27FC236}">
                <a16:creationId xmlns:a16="http://schemas.microsoft.com/office/drawing/2014/main" id="{0D161930-83F7-76AA-A69F-6E8CD60F2173}"/>
              </a:ext>
            </a:extLst>
          </p:cNvPr>
          <p:cNvPicPr>
            <a:picLocks noChangeAspect="1"/>
          </p:cNvPicPr>
          <p:nvPr/>
        </p:nvPicPr>
        <p:blipFill>
          <a:blip r:embed="rId2"/>
          <a:stretch>
            <a:fillRect/>
          </a:stretch>
        </p:blipFill>
        <p:spPr>
          <a:xfrm>
            <a:off x="7768860" y="1940416"/>
            <a:ext cx="4187751" cy="3135215"/>
          </a:xfrm>
          <a:prstGeom prst="rect">
            <a:avLst/>
          </a:prstGeom>
        </p:spPr>
      </p:pic>
    </p:spTree>
    <p:extLst>
      <p:ext uri="{BB962C8B-B14F-4D97-AF65-F5344CB8AC3E}">
        <p14:creationId xmlns:p14="http://schemas.microsoft.com/office/powerpoint/2010/main" val="272347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88"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73" imgH="473" progId="TCLayout.ActiveDocument.1">
                  <p:embed/>
                </p:oleObj>
              </mc:Choice>
              <mc:Fallback>
                <p:oleObj name="think-cellスライド" r:id="rId3" imgW="473" imgH="473" progId="TCLayout.ActiveDocument.1">
                  <p:embed/>
                  <p:pic>
                    <p:nvPicPr>
                      <p:cNvPr id="2388" name="think-cell data - do not delete" hidden="1"/>
                      <p:cNvPicPr>
                        <a:picLocks noChangeAspect="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389" name="タイトル 27"/>
          <p:cNvSpPr>
            <a:spLocks noGrp="1"/>
          </p:cNvSpPr>
          <p:nvPr>
            <p:ph type="title"/>
          </p:nvPr>
        </p:nvSpPr>
        <p:spPr/>
        <p:txBody>
          <a:bodyPr vert="horz">
            <a:normAutofit/>
          </a:bodyPr>
          <a:lstStyle/>
          <a:p>
            <a:r>
              <a:rPr lang="ja-JP" altLang="en-US">
                <a:latin typeface="+mn-ea"/>
                <a:ea typeface="+mn-ea"/>
              </a:rPr>
              <a:t>用語集 （１</a:t>
            </a:r>
            <a:r>
              <a:rPr lang="en-US" altLang="ja-JP">
                <a:latin typeface="+mn-ea"/>
                <a:ea typeface="+mn-ea"/>
              </a:rPr>
              <a:t>/3</a:t>
            </a:r>
            <a:r>
              <a:rPr lang="ja-JP" altLang="en-US">
                <a:latin typeface="+mn-ea"/>
                <a:ea typeface="+mn-ea"/>
              </a:rPr>
              <a:t>）</a:t>
            </a:r>
          </a:p>
        </p:txBody>
      </p:sp>
      <p:sp>
        <p:nvSpPr>
          <p:cNvPr id="2390"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33</a:t>
            </a:fld>
            <a:endParaRPr lang="ja-JP" altLang="en-US">
              <a:latin typeface="+mn-ea"/>
            </a:endParaRPr>
          </a:p>
        </p:txBody>
      </p:sp>
      <p:graphicFrame>
        <p:nvGraphicFramePr>
          <p:cNvPr id="2391" name="表 6"/>
          <p:cNvGraphicFramePr>
            <a:graphicFrameLocks noGrp="1"/>
          </p:cNvGraphicFramePr>
          <p:nvPr>
            <p:extLst>
              <p:ext uri="{D42A27DB-BD31-4B8C-83A1-F6EECF244321}">
                <p14:modId xmlns:p14="http://schemas.microsoft.com/office/powerpoint/2010/main" val="1361359356"/>
              </p:ext>
            </p:extLst>
          </p:nvPr>
        </p:nvGraphicFramePr>
        <p:xfrm>
          <a:off x="442913" y="743478"/>
          <a:ext cx="5505450" cy="5671808"/>
        </p:xfrm>
        <a:graphic>
          <a:graphicData uri="http://schemas.openxmlformats.org/drawingml/2006/table">
            <a:tbl>
              <a:tblPr firstRow="1" bandRow="1">
                <a:tableStyleId>{5C22544A-7EE6-4342-B048-85BDC9FD1C3A}</a:tableStyleId>
              </a:tblPr>
              <a:tblGrid>
                <a:gridCol w="295595">
                  <a:extLst>
                    <a:ext uri="{9D8B030D-6E8A-4147-A177-3AD203B41FA5}">
                      <a16:colId xmlns:a16="http://schemas.microsoft.com/office/drawing/2014/main" val="20000"/>
                    </a:ext>
                  </a:extLst>
                </a:gridCol>
                <a:gridCol w="406443">
                  <a:extLst>
                    <a:ext uri="{9D8B030D-6E8A-4147-A177-3AD203B41FA5}">
                      <a16:colId xmlns:a16="http://schemas.microsoft.com/office/drawing/2014/main" val="20001"/>
                    </a:ext>
                  </a:extLst>
                </a:gridCol>
                <a:gridCol w="1847466">
                  <a:extLst>
                    <a:ext uri="{9D8B030D-6E8A-4147-A177-3AD203B41FA5}">
                      <a16:colId xmlns:a16="http://schemas.microsoft.com/office/drawing/2014/main" val="20002"/>
                    </a:ext>
                  </a:extLst>
                </a:gridCol>
                <a:gridCol w="2955946">
                  <a:extLst>
                    <a:ext uri="{9D8B030D-6E8A-4147-A177-3AD203B41FA5}">
                      <a16:colId xmlns:a16="http://schemas.microsoft.com/office/drawing/2014/main" val="20003"/>
                    </a:ext>
                  </a:extLst>
                </a:gridCol>
              </a:tblGrid>
              <a:tr h="435099">
                <a:tc>
                  <a:txBody>
                    <a:bodyPr/>
                    <a:lstStyle/>
                    <a:p>
                      <a:pPr marL="0" algn="ctr" rtl="0" eaLnBrk="1" fontAlgn="ctr" latinLnBrk="0" hangingPunct="1">
                        <a:spcBef>
                          <a:spcPts val="0"/>
                        </a:spcBef>
                        <a:spcAft>
                          <a:spcPts val="0"/>
                        </a:spcAft>
                      </a:pPr>
                      <a:r>
                        <a:rPr lang="ja-JP" altLang="en-US" sz="900" b="1" i="0" u="none" strike="noStrike">
                          <a:solidFill>
                            <a:schemeClr val="tx1"/>
                          </a:solidFill>
                          <a:effectLst/>
                          <a:latin typeface="+mn-ea"/>
                          <a:ea typeface="+mn-ea"/>
                        </a:rPr>
                        <a:t>項目</a:t>
                      </a:r>
                    </a:p>
                  </a:txBody>
                  <a:tcPr marL="72000" marR="72000" marT="72000" marB="7200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900" b="1" i="0" u="none" strike="noStrike" kern="1200">
                          <a:solidFill>
                            <a:schemeClr val="tx1"/>
                          </a:solidFill>
                          <a:effectLst/>
                          <a:latin typeface="+mn-ea"/>
                          <a:ea typeface="+mn-ea"/>
                        </a:rPr>
                        <a:t>指標</a:t>
                      </a:r>
                      <a:endParaRPr kumimoji="1" lang="en-US" altLang="ja-JP" sz="900" b="1" i="0" u="none" strike="noStrike" kern="1200">
                        <a:solidFill>
                          <a:schemeClr val="tx1"/>
                        </a:solidFill>
                        <a:effectLst/>
                        <a:latin typeface="+mn-ea"/>
                        <a:ea typeface="+mn-ea"/>
                      </a:endParaRPr>
                    </a:p>
                    <a:p>
                      <a:pPr marL="0" algn="ctr" rtl="0" eaLnBrk="1" fontAlgn="ctr" latinLnBrk="0" hangingPunct="1">
                        <a:spcBef>
                          <a:spcPts val="0"/>
                        </a:spcBef>
                        <a:spcAft>
                          <a:spcPts val="0"/>
                        </a:spcAft>
                      </a:pPr>
                      <a:r>
                        <a:rPr kumimoji="1" lang="ja-JP" altLang="en-US" sz="900" b="1" i="0" u="none" strike="noStrike" kern="1200">
                          <a:solidFill>
                            <a:schemeClr val="tx1"/>
                          </a:solidFill>
                          <a:effectLst/>
                          <a:latin typeface="+mn-ea"/>
                          <a:ea typeface="+mn-ea"/>
                        </a:rPr>
                        <a:t>番号</a:t>
                      </a:r>
                      <a:endParaRPr lang="ja-JP" altLang="en-US" sz="9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指標名</a:t>
                      </a:r>
                      <a:endParaRPr lang="ja-JP" altLang="en-US" sz="14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　算出式</a:t>
                      </a:r>
                      <a:endParaRPr lang="ja-JP" altLang="en-US" sz="32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rowSpan="5">
                  <a:txBody>
                    <a:bodyPr/>
                    <a:lstStyle/>
                    <a:p>
                      <a:pPr algn="ctr"/>
                      <a:r>
                        <a:rPr kumimoji="1" lang="ja-JP" altLang="en-US" sz="1050" b="1">
                          <a:solidFill>
                            <a:schemeClr val="bg1"/>
                          </a:solidFill>
                          <a:latin typeface="+mn-ea"/>
                          <a:ea typeface="+mn-ea"/>
                        </a:rPr>
                        <a:t>①事業成果・戦略の実現</a:t>
                      </a:r>
                      <a:endParaRPr kumimoji="1" lang="en-US" altLang="ja-JP" sz="1050" b="1">
                        <a:solidFill>
                          <a:schemeClr val="bg1"/>
                        </a:solidFill>
                        <a:latin typeface="+mn-ea"/>
                        <a:ea typeface="+mn-ea"/>
                      </a:endParaRPr>
                    </a:p>
                  </a:txBody>
                  <a:tcPr marL="72000" marR="72000" marT="72000" marB="72000" vert="eaVert"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92F3A"/>
                    </a:solidFill>
                  </a:tcPr>
                </a:tc>
                <a:tc gridSpan="3">
                  <a:txBody>
                    <a:bodyPr/>
                    <a:lstStyle/>
                    <a:p>
                      <a:pPr algn="ctr"/>
                      <a:endParaRPr kumimoji="1" lang="ja-JP" altLang="en-US" sz="100">
                        <a:latin typeface="+mj-lt"/>
                        <a:ea typeface="Meiryo UI" panose="020B0604030504040204" pitchFamily="50" charset="-128"/>
                      </a:endParaRPr>
                    </a:p>
                  </a:txBody>
                  <a:tcPr marL="0" marR="0" marT="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992F3A"/>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427487">
                <a:tc vMerge="1">
                  <a:txBody>
                    <a:bodyPr/>
                    <a:lstStyle/>
                    <a:p>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a:solidFill>
                            <a:schemeClr val="tx1"/>
                          </a:solidFill>
                          <a:latin typeface="+mn-ea"/>
                          <a:ea typeface="+mn-ea"/>
                        </a:rPr>
                        <a:t>エンゲージメントスコア</a:t>
                      </a:r>
                      <a:endParaRPr kumimoji="1" lang="en-US" altLang="ja-JP" sz="900" b="1">
                        <a:solidFill>
                          <a:schemeClr val="tx1"/>
                        </a:solidFill>
                        <a:latin typeface="+mn-ea"/>
                        <a:ea typeface="+mn-ea"/>
                      </a:endParaRPr>
                    </a:p>
                    <a:p>
                      <a:r>
                        <a:rPr kumimoji="1" lang="ja-JP" altLang="en-US" sz="900" b="1">
                          <a:solidFill>
                            <a:schemeClr val="tx1"/>
                          </a:solidFill>
                          <a:latin typeface="+mn-ea"/>
                          <a:ea typeface="+mn-ea"/>
                        </a:rPr>
                        <a:t>（総合スコア）</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a:solidFill>
                            <a:schemeClr val="tx1"/>
                          </a:solidFill>
                          <a:latin typeface="+mn-ea"/>
                          <a:ea typeface="+mn-ea"/>
                        </a:rPr>
                        <a:t>適切なサーベイ等を通じて行われた、従業員エンゲージメント指標の結果</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427487">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労働生産性</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zh-TW" altLang="en-US" sz="900" b="0" i="0" u="none" strike="noStrike" kern="1200">
                          <a:solidFill>
                            <a:schemeClr val="tx1"/>
                          </a:solidFill>
                          <a:effectLst/>
                          <a:latin typeface="+mn-ea"/>
                          <a:ea typeface="+mn-ea"/>
                        </a:rPr>
                        <a:t>付加価値</a:t>
                      </a:r>
                      <a:r>
                        <a:rPr kumimoji="1" lang="en-US" altLang="zh-TW" sz="900" b="0" i="0" u="none" strike="noStrike" kern="1200">
                          <a:solidFill>
                            <a:schemeClr val="tx1"/>
                          </a:solidFill>
                          <a:effectLst/>
                          <a:latin typeface="+mn-ea"/>
                          <a:ea typeface="+mn-ea"/>
                        </a:rPr>
                        <a:t>/</a:t>
                      </a:r>
                      <a:r>
                        <a:rPr kumimoji="1" lang="zh-TW" altLang="en-US" sz="900" b="0" i="0" u="none" strike="noStrike" kern="1200">
                          <a:solidFill>
                            <a:schemeClr val="tx1"/>
                          </a:solidFill>
                          <a:effectLst/>
                          <a:latin typeface="+mn-ea"/>
                          <a:ea typeface="+mn-ea"/>
                        </a:rPr>
                        <a:t>総従業員数　*付加価値＝営業利益＋人件費＋動産不動産賃借料＋租税公課 </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566521">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3</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従業員</a:t>
                      </a:r>
                      <a:r>
                        <a:rPr kumimoji="1" lang="en-US" altLang="ja-JP" sz="900" b="1" i="0" u="none" strike="noStrike" kern="1200">
                          <a:solidFill>
                            <a:schemeClr val="tx1"/>
                          </a:solidFill>
                          <a:effectLst/>
                          <a:latin typeface="+mn-ea"/>
                          <a:ea typeface="+mn-ea"/>
                        </a:rPr>
                        <a:t>1</a:t>
                      </a:r>
                      <a:r>
                        <a:rPr kumimoji="1" lang="ja-JP" altLang="en-US" sz="900" b="1" i="0" u="none" strike="noStrike" kern="1200">
                          <a:solidFill>
                            <a:schemeClr val="tx1"/>
                          </a:solidFill>
                          <a:effectLst/>
                          <a:latin typeface="+mn-ea"/>
                          <a:ea typeface="+mn-ea"/>
                        </a:rPr>
                        <a:t>人当たりの収益</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0" i="0" u="none" strike="noStrike" kern="1200">
                          <a:solidFill>
                            <a:schemeClr val="tx1"/>
                          </a:solidFill>
                          <a:effectLst/>
                          <a:latin typeface="+mn-ea"/>
                          <a:ea typeface="+mn-ea"/>
                        </a:rPr>
                        <a:t>以下①②より</a:t>
                      </a:r>
                      <a:r>
                        <a:rPr kumimoji="1" lang="en-US" altLang="ja-JP" sz="900" b="0" i="0" u="none" strike="noStrike" kern="1200">
                          <a:solidFill>
                            <a:schemeClr val="tx1"/>
                          </a:solidFill>
                          <a:effectLst/>
                          <a:latin typeface="+mn-ea"/>
                          <a:ea typeface="+mn-ea"/>
                        </a:rPr>
                        <a:t>1</a:t>
                      </a:r>
                      <a:r>
                        <a:rPr kumimoji="1" lang="ja-JP" altLang="en-US" sz="900" b="0" i="0" u="none" strike="noStrike" kern="1200">
                          <a:solidFill>
                            <a:schemeClr val="tx1"/>
                          </a:solidFill>
                          <a:effectLst/>
                          <a:latin typeface="+mn-ea"/>
                          <a:ea typeface="+mn-ea"/>
                        </a:rPr>
                        <a:t>つを選択して開示</a:t>
                      </a:r>
                      <a:br>
                        <a:rPr kumimoji="1" lang="ja-JP" altLang="en-US" sz="900" b="0" i="0" u="none" strike="noStrike" kern="1200">
                          <a:solidFill>
                            <a:schemeClr val="tx1"/>
                          </a:solidFill>
                          <a:effectLst/>
                          <a:latin typeface="+mn-ea"/>
                          <a:ea typeface="+mn-ea"/>
                        </a:rPr>
                      </a:br>
                      <a:r>
                        <a:rPr kumimoji="1" lang="ja-JP" altLang="en-US" sz="900" b="0" i="0" u="none" strike="noStrike" kern="1200">
                          <a:solidFill>
                            <a:schemeClr val="tx1"/>
                          </a:solidFill>
                          <a:effectLst/>
                          <a:latin typeface="+mn-ea"/>
                          <a:ea typeface="+mn-ea"/>
                        </a:rPr>
                        <a:t>①</a:t>
                      </a:r>
                      <a:r>
                        <a:rPr kumimoji="1" lang="en-US" altLang="ja-JP" sz="900" b="0" i="0" u="none" strike="noStrike" kern="1200">
                          <a:solidFill>
                            <a:schemeClr val="tx1"/>
                          </a:solidFill>
                          <a:effectLst/>
                          <a:latin typeface="+mn-ea"/>
                          <a:ea typeface="+mn-ea"/>
                        </a:rPr>
                        <a:t>1</a:t>
                      </a:r>
                      <a:r>
                        <a:rPr kumimoji="1" lang="ja-JP" altLang="en-US" sz="900" b="0" i="0" u="none" strike="noStrike" kern="1200">
                          <a:solidFill>
                            <a:schemeClr val="tx1"/>
                          </a:solidFill>
                          <a:effectLst/>
                          <a:latin typeface="+mn-ea"/>
                          <a:ea typeface="+mn-ea"/>
                        </a:rPr>
                        <a:t>人当たり売上 </a:t>
                      </a:r>
                      <a:r>
                        <a:rPr kumimoji="1" lang="en-US" altLang="ja-JP" sz="900" b="0" i="0" u="none" strike="noStrike" kern="1200">
                          <a:solidFill>
                            <a:schemeClr val="tx1"/>
                          </a:solidFill>
                          <a:effectLst/>
                          <a:latin typeface="+mn-ea"/>
                          <a:ea typeface="+mn-ea"/>
                        </a:rPr>
                        <a:t>= </a:t>
                      </a:r>
                      <a:r>
                        <a:rPr kumimoji="1" lang="ja-JP" altLang="en-US" sz="900" b="0" i="0" u="none" strike="noStrike" kern="1200">
                          <a:solidFill>
                            <a:schemeClr val="tx1"/>
                          </a:solidFill>
                          <a:effectLst/>
                          <a:latin typeface="+mn-ea"/>
                          <a:ea typeface="+mn-ea"/>
                        </a:rPr>
                        <a:t>売上 </a:t>
                      </a:r>
                      <a:r>
                        <a:rPr kumimoji="1" lang="en-US" altLang="ja-JP" sz="900" b="0" i="0" u="none" strike="noStrike" kern="1200">
                          <a:solidFill>
                            <a:schemeClr val="tx1"/>
                          </a:solidFill>
                          <a:effectLst/>
                          <a:latin typeface="+mn-ea"/>
                          <a:ea typeface="+mn-ea"/>
                        </a:rPr>
                        <a:t>÷ FTE</a:t>
                      </a:r>
                      <a:br>
                        <a:rPr kumimoji="1" lang="en-US" altLang="ja-JP" sz="900" b="0" i="0" u="none" strike="noStrike" kern="1200">
                          <a:solidFill>
                            <a:schemeClr val="tx1"/>
                          </a:solidFill>
                          <a:effectLst/>
                          <a:latin typeface="+mn-ea"/>
                          <a:ea typeface="+mn-ea"/>
                        </a:rPr>
                      </a:br>
                      <a:r>
                        <a:rPr kumimoji="1" lang="en-US" altLang="ja-JP" sz="900" b="0" i="0" u="none" strike="noStrike" kern="1200">
                          <a:solidFill>
                            <a:schemeClr val="tx1"/>
                          </a:solidFill>
                          <a:effectLst/>
                          <a:latin typeface="+mn-ea"/>
                          <a:ea typeface="+mn-ea"/>
                        </a:rPr>
                        <a:t>②1</a:t>
                      </a:r>
                      <a:r>
                        <a:rPr kumimoji="1" lang="ja-JP" altLang="en-US" sz="900" b="0" i="0" u="none" strike="noStrike" kern="1200">
                          <a:solidFill>
                            <a:schemeClr val="tx1"/>
                          </a:solidFill>
                          <a:effectLst/>
                          <a:latin typeface="+mn-ea"/>
                          <a:ea typeface="+mn-ea"/>
                        </a:rPr>
                        <a:t>人当たり営業利益 </a:t>
                      </a:r>
                      <a:r>
                        <a:rPr kumimoji="1" lang="en-US" altLang="ja-JP" sz="900" b="0" i="0" u="none" strike="noStrike" kern="1200">
                          <a:solidFill>
                            <a:schemeClr val="tx1"/>
                          </a:solidFill>
                          <a:effectLst/>
                          <a:latin typeface="+mn-ea"/>
                          <a:ea typeface="+mn-ea"/>
                        </a:rPr>
                        <a:t>=</a:t>
                      </a:r>
                      <a:r>
                        <a:rPr kumimoji="1" lang="ja-JP" altLang="en-US" sz="900" b="0" i="0" u="none" strike="noStrike" kern="1200">
                          <a:solidFill>
                            <a:schemeClr val="tx1"/>
                          </a:solidFill>
                          <a:effectLst/>
                          <a:latin typeface="+mn-ea"/>
                          <a:ea typeface="+mn-ea"/>
                        </a:rPr>
                        <a:t>　営業利益 </a:t>
                      </a:r>
                      <a:r>
                        <a:rPr kumimoji="1" lang="en-US" altLang="ja-JP" sz="900" b="0" i="0" u="none" strike="noStrike" kern="1200">
                          <a:solidFill>
                            <a:schemeClr val="tx1"/>
                          </a:solidFill>
                          <a:effectLst/>
                          <a:latin typeface="+mn-ea"/>
                          <a:ea typeface="+mn-ea"/>
                        </a:rPr>
                        <a:t>÷ FTE</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4"/>
                  </a:ext>
                </a:extLst>
              </a:tr>
              <a:tr h="427487">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4</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人的資本</a:t>
                      </a:r>
                      <a:r>
                        <a:rPr kumimoji="1" lang="en-US" sz="900" b="1" i="0" u="none" strike="noStrike" kern="1200">
                          <a:solidFill>
                            <a:schemeClr val="tx1"/>
                          </a:solidFill>
                          <a:effectLst/>
                          <a:latin typeface="+mn-ea"/>
                          <a:ea typeface="+mn-ea"/>
                        </a:rPr>
                        <a:t>RoI</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kumimoji="1" lang="en-US" altLang="ja-JP" sz="900" b="0" i="0" u="none" strike="noStrike" kern="1200">
                          <a:solidFill>
                            <a:schemeClr val="tx1"/>
                          </a:solidFill>
                          <a:effectLst/>
                          <a:latin typeface="+mn-ea"/>
                          <a:ea typeface="+mn-ea"/>
                        </a:rPr>
                        <a:t>([</a:t>
                      </a:r>
                      <a:r>
                        <a:rPr kumimoji="1" lang="ja-JP" altLang="en-US" sz="900" b="0" i="0" u="none" strike="noStrike" kern="1200">
                          <a:solidFill>
                            <a:schemeClr val="tx1"/>
                          </a:solidFill>
                          <a:effectLst/>
                          <a:latin typeface="+mn-ea"/>
                          <a:ea typeface="+mn-ea"/>
                        </a:rPr>
                        <a:t>売上ー</a:t>
                      </a:r>
                      <a:r>
                        <a:rPr kumimoji="1" lang="en-US" altLang="ja-JP" sz="900" b="0" i="0" u="none" strike="noStrike" kern="1200">
                          <a:solidFill>
                            <a:schemeClr val="tx1"/>
                          </a:solidFill>
                          <a:effectLst/>
                          <a:latin typeface="+mn-ea"/>
                          <a:ea typeface="+mn-ea"/>
                        </a:rPr>
                        <a:t>{</a:t>
                      </a:r>
                      <a:r>
                        <a:rPr kumimoji="1" lang="ja-JP" altLang="en-US" sz="900" b="0" i="0" u="none" strike="noStrike" kern="1200">
                          <a:solidFill>
                            <a:schemeClr val="tx1"/>
                          </a:solidFill>
                          <a:effectLst/>
                          <a:latin typeface="+mn-ea"/>
                          <a:ea typeface="+mn-ea"/>
                        </a:rPr>
                        <a:t>（売上原価＋販売費及び一般管理費）ー人件費</a:t>
                      </a:r>
                      <a:r>
                        <a:rPr kumimoji="1" lang="en-US" altLang="ja-JP" sz="900" b="0" i="0" u="none" strike="noStrike" kern="1200">
                          <a:solidFill>
                            <a:schemeClr val="tx1"/>
                          </a:solidFill>
                          <a:effectLst/>
                          <a:latin typeface="+mn-ea"/>
                          <a:ea typeface="+mn-ea"/>
                        </a:rPr>
                        <a:t>}]÷</a:t>
                      </a:r>
                      <a:r>
                        <a:rPr kumimoji="1" lang="ja-JP" altLang="en-US" sz="900" b="0" i="0" u="none" strike="noStrike" kern="1200">
                          <a:solidFill>
                            <a:schemeClr val="tx1"/>
                          </a:solidFill>
                          <a:effectLst/>
                          <a:latin typeface="+mn-ea"/>
                          <a:ea typeface="+mn-ea"/>
                        </a:rPr>
                        <a:t>人件費ー１</a:t>
                      </a:r>
                      <a:r>
                        <a:rPr kumimoji="1" lang="en-US" altLang="ja-JP" sz="900" b="0" i="0" u="none" strike="noStrike" kern="1200">
                          <a:solidFill>
                            <a:schemeClr val="tx1"/>
                          </a:solidFill>
                          <a:effectLst/>
                          <a:latin typeface="+mn-ea"/>
                          <a:ea typeface="+mn-ea"/>
                        </a:rPr>
                        <a:t>)×100</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5"/>
                  </a:ext>
                </a:extLst>
              </a:tr>
              <a:tr h="0">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chemeClr val="bg1"/>
                          </a:solidFill>
                          <a:effectLst/>
                          <a:uLnTx/>
                          <a:uFillTx/>
                          <a:latin typeface="+mn-lt"/>
                          <a:ea typeface="+mn-ea"/>
                          <a:cs typeface="+mn-cs"/>
                        </a:rPr>
                        <a:t>②事業戦略に応じたジョブ構成・要員</a:t>
                      </a:r>
                    </a:p>
                  </a:txBody>
                  <a:tcPr marL="72000" marR="72000" marT="72000" marB="72000" vert="eaVert" anchor="ctr">
                    <a:lnL w="1270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solidFill>
                  </a:tcPr>
                </a:tc>
                <a:tc gridSpan="3">
                  <a:txBody>
                    <a:bodyPr/>
                    <a:lstStyle/>
                    <a:p>
                      <a:pPr algn="ctr"/>
                      <a:endParaRPr kumimoji="1" lang="ja-JP" altLang="en-US" sz="100" b="1">
                        <a:latin typeface="+mn-ea"/>
                        <a:ea typeface="+mn-ea"/>
                      </a:endParaRPr>
                    </a:p>
                  </a:txBody>
                  <a:tcPr marL="0" marR="0" marT="0" marB="0" anchor="ctr">
                    <a:lnL w="952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2"/>
                    </a:solidFill>
                  </a:tcPr>
                </a:tc>
                <a:tc hMerge="1">
                  <a:txBody>
                    <a:bodyPr/>
                    <a:lstStyle/>
                    <a:p>
                      <a:endParaRPr kumimoji="1" lang="ja-JP" altLang="en-US" sz="100" b="1">
                        <a:latin typeface="+mn-ea"/>
                        <a:ea typeface="+mn-ea"/>
                      </a:endParaRPr>
                    </a:p>
                  </a:txBody>
                  <a:tcPr marL="0" marR="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endParaRPr kumimoji="1" lang="ja-JP" altLang="en-US" sz="100">
                        <a:latin typeface="+mn-ea"/>
                        <a:ea typeface="+mn-ea"/>
                      </a:endParaRPr>
                    </a:p>
                  </a:txBody>
                  <a:tcPr marL="0" marR="0" marT="0"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331585">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a:ln>
                          <a:noFill/>
                        </a:ln>
                        <a:solidFill>
                          <a:srgbClr val="2E2E38"/>
                        </a:solidFill>
                        <a:effectLst/>
                        <a:uLnTx/>
                        <a:uFillTx/>
                        <a:latin typeface="+mn-lt"/>
                        <a:ea typeface="+mn-ea"/>
                        <a:cs typeface="+mn-cs"/>
                      </a:endParaRPr>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5</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総従業員数</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0" i="0" u="none" strike="noStrike" kern="1200">
                          <a:solidFill>
                            <a:schemeClr val="tx1"/>
                          </a:solidFill>
                          <a:effectLst/>
                          <a:latin typeface="+mn-ea"/>
                          <a:ea typeface="+mn-ea"/>
                        </a:rPr>
                        <a:t>正規雇用の従業員数＋非正規雇用の従業員数</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7"/>
                  </a:ext>
                </a:extLst>
              </a:tr>
              <a:tr h="427487">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6</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総額人件費</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zh-TW" altLang="en-US" sz="900" b="0" i="0" u="none" strike="noStrike" kern="1200">
                          <a:solidFill>
                            <a:schemeClr val="tx1"/>
                          </a:solidFill>
                          <a:effectLst/>
                          <a:latin typeface="+mn-ea"/>
                          <a:ea typeface="+mn-ea"/>
                        </a:rPr>
                        <a:t>給与＋法定福利費＋法定外福利費＋役員報酬＋退職金</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8"/>
                  </a:ext>
                </a:extLst>
              </a:tr>
              <a:tr h="389864">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7</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年齢別人材ポートフォリオ</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0" i="0" u="none" strike="noStrike" kern="1200">
                          <a:solidFill>
                            <a:schemeClr val="tx1"/>
                          </a:solidFill>
                          <a:effectLst/>
                          <a:latin typeface="+mn-ea"/>
                          <a:ea typeface="+mn-ea"/>
                        </a:rPr>
                        <a:t>（各年齢層の従業員数</a:t>
                      </a:r>
                      <a:r>
                        <a:rPr kumimoji="1" lang="en-US" altLang="ja-JP" sz="900" b="0" i="0" u="none" strike="noStrike" kern="1200">
                          <a:solidFill>
                            <a:schemeClr val="tx1"/>
                          </a:solidFill>
                          <a:effectLst/>
                          <a:latin typeface="+mn-ea"/>
                          <a:ea typeface="+mn-ea"/>
                        </a:rPr>
                        <a:t>÷</a:t>
                      </a:r>
                      <a:r>
                        <a:rPr kumimoji="1" lang="ja-JP" altLang="en-US" sz="900" b="0" i="0" u="none" strike="noStrike" kern="1200">
                          <a:solidFill>
                            <a:schemeClr val="tx1"/>
                          </a:solidFill>
                          <a:effectLst/>
                          <a:latin typeface="+mn-ea"/>
                          <a:ea typeface="+mn-ea"/>
                        </a:rPr>
                        <a:t>総従業員数）</a:t>
                      </a:r>
                      <a:r>
                        <a:rPr kumimoji="1" lang="en-US" altLang="ja-JP" sz="900" b="0" i="0" u="none" strike="noStrike" kern="1200">
                          <a:solidFill>
                            <a:schemeClr val="tx1"/>
                          </a:solidFill>
                          <a:effectLst/>
                          <a:latin typeface="+mn-ea"/>
                          <a:ea typeface="+mn-ea"/>
                        </a:rPr>
                        <a:t>×100</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9"/>
                  </a:ext>
                </a:extLst>
              </a:tr>
              <a:tr h="396339">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8</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男女別人材ポートフォリオ</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0" i="0" u="none" strike="noStrike" kern="1200">
                          <a:solidFill>
                            <a:schemeClr val="tx1"/>
                          </a:solidFill>
                          <a:effectLst/>
                          <a:latin typeface="+mn-ea"/>
                          <a:ea typeface="+mn-ea"/>
                        </a:rPr>
                        <a:t>（各性別の従業員数</a:t>
                      </a:r>
                      <a:r>
                        <a:rPr kumimoji="1" lang="en-US" altLang="ja-JP" sz="900" b="0" i="0" u="none" strike="noStrike" kern="1200">
                          <a:solidFill>
                            <a:schemeClr val="tx1"/>
                          </a:solidFill>
                          <a:effectLst/>
                          <a:latin typeface="+mn-ea"/>
                          <a:ea typeface="+mn-ea"/>
                        </a:rPr>
                        <a:t>÷</a:t>
                      </a:r>
                      <a:r>
                        <a:rPr kumimoji="1" lang="ja-JP" altLang="en-US" sz="900" b="0" i="0" u="none" strike="noStrike" kern="1200">
                          <a:solidFill>
                            <a:schemeClr val="tx1"/>
                          </a:solidFill>
                          <a:effectLst/>
                          <a:latin typeface="+mn-ea"/>
                          <a:ea typeface="+mn-ea"/>
                        </a:rPr>
                        <a:t>総従業員数）</a:t>
                      </a:r>
                      <a:r>
                        <a:rPr kumimoji="1" lang="en-US" altLang="ja-JP" sz="900" b="0" i="0" u="none" strike="noStrike" kern="1200">
                          <a:solidFill>
                            <a:schemeClr val="tx1"/>
                          </a:solidFill>
                          <a:effectLst/>
                          <a:latin typeface="+mn-ea"/>
                          <a:ea typeface="+mn-ea"/>
                        </a:rPr>
                        <a:t>×100</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0"/>
                  </a:ext>
                </a:extLst>
              </a:tr>
              <a:tr h="396339">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9</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職種別人材ポートフォリオ</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0" i="0" u="none" strike="noStrike" kern="1200">
                          <a:solidFill>
                            <a:schemeClr val="tx1"/>
                          </a:solidFill>
                          <a:effectLst/>
                          <a:latin typeface="+mn-ea"/>
                          <a:ea typeface="+mn-ea"/>
                        </a:rPr>
                        <a:t>職種人材ごとの従業員数</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1"/>
                  </a:ext>
                </a:extLst>
              </a:tr>
              <a:tr h="396339">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10</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プロフェッショナル人材数</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0" i="0" u="none" strike="noStrike" kern="1200">
                          <a:solidFill>
                            <a:schemeClr val="tx1"/>
                          </a:solidFill>
                          <a:effectLst/>
                          <a:latin typeface="+mn-ea"/>
                          <a:ea typeface="+mn-ea"/>
                        </a:rPr>
                        <a:t>プロフェッショナル人材数</a:t>
                      </a:r>
                      <a:endParaRPr kumimoji="1" lang="en-US" altLang="ja-JP" sz="900" b="0" i="0" u="none" strike="noStrike" kern="1200">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2"/>
                  </a:ext>
                </a:extLst>
              </a:tr>
              <a:tr h="427487">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11</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日本・外国籍別人材</a:t>
                      </a:r>
                      <a:endParaRPr kumimoji="1" lang="en-US" altLang="ja-JP" sz="900" b="1" i="0" u="none" strike="noStrike" kern="1200">
                        <a:solidFill>
                          <a:schemeClr val="tx1"/>
                        </a:solidFill>
                        <a:effectLst/>
                        <a:latin typeface="+mn-ea"/>
                        <a:ea typeface="+mn-ea"/>
                      </a:endParaRPr>
                    </a:p>
                    <a:p>
                      <a:r>
                        <a:rPr kumimoji="1" lang="ja-JP" altLang="en-US" sz="900" b="1" i="0" u="none" strike="noStrike" kern="1200">
                          <a:solidFill>
                            <a:schemeClr val="tx1"/>
                          </a:solidFill>
                          <a:effectLst/>
                          <a:latin typeface="+mn-ea"/>
                          <a:ea typeface="+mn-ea"/>
                        </a:rPr>
                        <a:t>ポートフォリオ</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0" i="0" u="none" strike="noStrike" kern="1200">
                          <a:solidFill>
                            <a:schemeClr val="tx1"/>
                          </a:solidFill>
                          <a:effectLst/>
                          <a:latin typeface="+mn-ea"/>
                          <a:ea typeface="+mn-ea"/>
                        </a:rPr>
                        <a:t>（日本国籍</a:t>
                      </a:r>
                      <a:r>
                        <a:rPr kumimoji="1" lang="en-US" altLang="ja-JP" sz="900" b="0" i="0" u="none" strike="noStrike" kern="1200">
                          <a:solidFill>
                            <a:schemeClr val="tx1"/>
                          </a:solidFill>
                          <a:effectLst/>
                          <a:latin typeface="+mn-ea"/>
                          <a:ea typeface="+mn-ea"/>
                        </a:rPr>
                        <a:t>or</a:t>
                      </a:r>
                      <a:r>
                        <a:rPr kumimoji="1" lang="ja-JP" altLang="en-US" sz="900" b="0" i="0" u="none" strike="noStrike" kern="1200">
                          <a:solidFill>
                            <a:schemeClr val="tx1"/>
                          </a:solidFill>
                          <a:effectLst/>
                          <a:latin typeface="+mn-ea"/>
                          <a:ea typeface="+mn-ea"/>
                        </a:rPr>
                        <a:t>外国籍の従業員数</a:t>
                      </a:r>
                      <a:r>
                        <a:rPr kumimoji="1" lang="en-US" altLang="ja-JP" sz="900" b="0" i="0" u="none" strike="noStrike" kern="1200">
                          <a:solidFill>
                            <a:schemeClr val="tx1"/>
                          </a:solidFill>
                          <a:effectLst/>
                          <a:latin typeface="+mn-ea"/>
                          <a:ea typeface="+mn-ea"/>
                        </a:rPr>
                        <a:t>÷</a:t>
                      </a:r>
                      <a:r>
                        <a:rPr kumimoji="1" lang="ja-JP" altLang="en-US" sz="900" b="0" i="0" u="none" strike="noStrike" kern="1200">
                          <a:solidFill>
                            <a:schemeClr val="tx1"/>
                          </a:solidFill>
                          <a:effectLst/>
                          <a:latin typeface="+mn-ea"/>
                          <a:ea typeface="+mn-ea"/>
                        </a:rPr>
                        <a:t>総従業員数）</a:t>
                      </a:r>
                      <a:r>
                        <a:rPr kumimoji="1" lang="en-US" altLang="ja-JP" sz="900" b="0" i="0" u="none" strike="noStrike" kern="1200">
                          <a:solidFill>
                            <a:schemeClr val="tx1"/>
                          </a:solidFill>
                          <a:effectLst/>
                          <a:latin typeface="+mn-ea"/>
                          <a:ea typeface="+mn-ea"/>
                        </a:rPr>
                        <a:t>×100</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3"/>
                  </a:ext>
                </a:extLst>
              </a:tr>
              <a:tr h="427487">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12</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kumimoji="1" lang="zh-TW" altLang="en-US" sz="900" b="1" i="0" u="none" strike="noStrike" kern="1200">
                          <a:solidFill>
                            <a:schemeClr val="tx1"/>
                          </a:solidFill>
                          <a:effectLst/>
                          <a:latin typeface="+mn-ea"/>
                          <a:ea typeface="+mn-ea"/>
                        </a:rPr>
                        <a:t>後継者候補準備率</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0" i="0" u="none" strike="noStrike" kern="1200">
                          <a:solidFill>
                            <a:schemeClr val="tx1"/>
                          </a:solidFill>
                          <a:effectLst/>
                          <a:latin typeface="+mn-ea"/>
                          <a:ea typeface="+mn-ea"/>
                        </a:rPr>
                        <a:t>（後継者プールにいる人数</a:t>
                      </a:r>
                      <a:r>
                        <a:rPr kumimoji="1" lang="en-US" altLang="ja-JP" sz="900" b="0" i="0" u="none" strike="noStrike" kern="1200">
                          <a:solidFill>
                            <a:schemeClr val="tx1"/>
                          </a:solidFill>
                          <a:effectLst/>
                          <a:latin typeface="+mn-ea"/>
                          <a:ea typeface="+mn-ea"/>
                        </a:rPr>
                        <a:t>÷</a:t>
                      </a:r>
                      <a:r>
                        <a:rPr kumimoji="1" lang="ja-JP" altLang="en-US" sz="900" b="0" i="0" u="none" strike="noStrike" kern="1200">
                          <a:solidFill>
                            <a:schemeClr val="tx1"/>
                          </a:solidFill>
                          <a:effectLst/>
                          <a:latin typeface="+mn-ea"/>
                          <a:ea typeface="+mn-ea"/>
                        </a:rPr>
                        <a:t>リーダーのポジション数）</a:t>
                      </a:r>
                      <a:r>
                        <a:rPr kumimoji="1" lang="en-US" altLang="ja-JP" sz="900" b="0" i="0" u="none" strike="noStrike" kern="1200">
                          <a:solidFill>
                            <a:schemeClr val="tx1"/>
                          </a:solidFill>
                          <a:effectLst/>
                          <a:latin typeface="+mn-ea"/>
                          <a:ea typeface="+mn-ea"/>
                        </a:rPr>
                        <a:t>×100</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4"/>
                  </a:ext>
                </a:extLst>
              </a:tr>
            </a:tbl>
          </a:graphicData>
        </a:graphic>
      </p:graphicFrame>
      <p:graphicFrame>
        <p:nvGraphicFramePr>
          <p:cNvPr id="2392" name="表 12"/>
          <p:cNvGraphicFramePr>
            <a:graphicFrameLocks noGrp="1"/>
          </p:cNvGraphicFramePr>
          <p:nvPr>
            <p:extLst>
              <p:ext uri="{D42A27DB-BD31-4B8C-83A1-F6EECF244321}">
                <p14:modId xmlns:p14="http://schemas.microsoft.com/office/powerpoint/2010/main" val="3967274660"/>
              </p:ext>
            </p:extLst>
          </p:nvPr>
        </p:nvGraphicFramePr>
        <p:xfrm>
          <a:off x="6243638" y="743479"/>
          <a:ext cx="5505450" cy="5667913"/>
        </p:xfrm>
        <a:graphic>
          <a:graphicData uri="http://schemas.openxmlformats.org/drawingml/2006/table">
            <a:tbl>
              <a:tblPr firstRow="1" bandRow="1">
                <a:tableStyleId>{5C22544A-7EE6-4342-B048-85BDC9FD1C3A}</a:tableStyleId>
              </a:tblPr>
              <a:tblGrid>
                <a:gridCol w="295595">
                  <a:extLst>
                    <a:ext uri="{9D8B030D-6E8A-4147-A177-3AD203B41FA5}">
                      <a16:colId xmlns:a16="http://schemas.microsoft.com/office/drawing/2014/main" val="20000"/>
                    </a:ext>
                  </a:extLst>
                </a:gridCol>
                <a:gridCol w="406443">
                  <a:extLst>
                    <a:ext uri="{9D8B030D-6E8A-4147-A177-3AD203B41FA5}">
                      <a16:colId xmlns:a16="http://schemas.microsoft.com/office/drawing/2014/main" val="20001"/>
                    </a:ext>
                  </a:extLst>
                </a:gridCol>
                <a:gridCol w="1847466">
                  <a:extLst>
                    <a:ext uri="{9D8B030D-6E8A-4147-A177-3AD203B41FA5}">
                      <a16:colId xmlns:a16="http://schemas.microsoft.com/office/drawing/2014/main" val="20002"/>
                    </a:ext>
                  </a:extLst>
                </a:gridCol>
                <a:gridCol w="2955946">
                  <a:extLst>
                    <a:ext uri="{9D8B030D-6E8A-4147-A177-3AD203B41FA5}">
                      <a16:colId xmlns:a16="http://schemas.microsoft.com/office/drawing/2014/main" val="20003"/>
                    </a:ext>
                  </a:extLst>
                </a:gridCol>
              </a:tblGrid>
              <a:tr h="434096">
                <a:tc>
                  <a:txBody>
                    <a:bodyPr/>
                    <a:lstStyle/>
                    <a:p>
                      <a:pPr marL="0" algn="ctr" rtl="0" eaLnBrk="1" fontAlgn="ctr" latinLnBrk="0" hangingPunct="1">
                        <a:spcBef>
                          <a:spcPts val="0"/>
                        </a:spcBef>
                        <a:spcAft>
                          <a:spcPts val="0"/>
                        </a:spcAft>
                      </a:pPr>
                      <a:r>
                        <a:rPr lang="ja-JP" altLang="en-US" sz="900" b="1" i="0" u="none" strike="noStrike">
                          <a:solidFill>
                            <a:schemeClr val="tx1"/>
                          </a:solidFill>
                          <a:effectLst/>
                          <a:latin typeface="+mn-ea"/>
                          <a:ea typeface="+mn-ea"/>
                        </a:rPr>
                        <a:t>項目</a:t>
                      </a:r>
                    </a:p>
                  </a:txBody>
                  <a:tcPr marL="72000" marR="72000" marT="72000" marB="7200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900" b="1" i="0" u="none" strike="noStrike" kern="1200">
                          <a:solidFill>
                            <a:schemeClr val="tx1"/>
                          </a:solidFill>
                          <a:effectLst/>
                          <a:latin typeface="+mn-ea"/>
                          <a:ea typeface="+mn-ea"/>
                        </a:rPr>
                        <a:t>指標番号</a:t>
                      </a:r>
                      <a:endParaRPr lang="ja-JP" altLang="en-US" sz="9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指標名</a:t>
                      </a:r>
                      <a:endParaRPr lang="ja-JP" altLang="en-US" sz="14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　算出式</a:t>
                      </a:r>
                      <a:endParaRPr lang="ja-JP" altLang="en-US" sz="32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rowSpan="1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chemeClr val="bg1"/>
                          </a:solidFill>
                          <a:effectLst/>
                          <a:uLnTx/>
                          <a:uFillTx/>
                          <a:latin typeface="+mn-ea"/>
                          <a:ea typeface="+mn-ea"/>
                          <a:cs typeface="+mn-cs"/>
                        </a:rPr>
                        <a:t>③人材の獲得・惹き付け（リテンション）</a:t>
                      </a:r>
                    </a:p>
                  </a:txBody>
                  <a:tcPr marL="72000" marR="72000" marT="72000" marB="72000" vert="eaVert"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2"/>
                    </a:solidFill>
                  </a:tcPr>
                </a:tc>
                <a:tc gridSpan="3">
                  <a:txBody>
                    <a:bodyPr/>
                    <a:lstStyle/>
                    <a:p>
                      <a:endParaRPr kumimoji="1" lang="ja-JP" altLang="en-US" sz="100">
                        <a:latin typeface="+mn-ea"/>
                        <a:ea typeface="+mn-ea"/>
                      </a:endParaRPr>
                    </a:p>
                  </a:txBody>
                  <a:tcPr marL="0" marR="0" marT="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2"/>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84638">
                <a:tc vMerge="1">
                  <a:txBody>
                    <a:bodyPr/>
                    <a:lstStyle/>
                    <a:p>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13</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雇用形態の転換数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非正規雇用から正規雇用への転換数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384638">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14</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正規雇用の中途採用比率</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（中途採用の正規雇用者数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正規雇用者数）</a:t>
                      </a:r>
                      <a:r>
                        <a:rPr lang="en-US" altLang="ja-JP" sz="900" b="0" i="0" u="none" strike="noStrike">
                          <a:solidFill>
                            <a:schemeClr val="tx1"/>
                          </a:solidFill>
                          <a:effectLst/>
                          <a:latin typeface="+mn-ea"/>
                          <a:ea typeface="+mn-ea"/>
                        </a:rPr>
                        <a:t>×100</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509735">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15</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中途採用者の管理職への登用</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年度で管理職へ登用された中途採用者の総数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4"/>
                  </a:ext>
                </a:extLst>
              </a:tr>
              <a:tr h="434096">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16</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内部継承率</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（重要ポストに占める内部登用者数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重要ポスト数）</a:t>
                      </a:r>
                      <a:r>
                        <a:rPr lang="en-US" altLang="ja-JP" sz="900" b="0" i="0" u="none" strike="noStrike">
                          <a:solidFill>
                            <a:schemeClr val="tx1"/>
                          </a:solidFill>
                          <a:effectLst/>
                          <a:latin typeface="+mn-ea"/>
                          <a:ea typeface="+mn-ea"/>
                        </a:rPr>
                        <a:t>×100</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5"/>
                  </a:ext>
                </a:extLst>
              </a:tr>
              <a:tr h="434096">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a:ln>
                          <a:noFill/>
                        </a:ln>
                        <a:solidFill>
                          <a:srgbClr val="2E2E38"/>
                        </a:solidFill>
                        <a:effectLst/>
                        <a:uLnTx/>
                        <a:uFillTx/>
                        <a:latin typeface="+mn-lt"/>
                        <a:ea typeface="+mn-ea"/>
                        <a:cs typeface="+mn-cs"/>
                      </a:endParaRPr>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17</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zh-TW" altLang="en-US" sz="900" b="1" i="0" u="none" strike="noStrike">
                          <a:solidFill>
                            <a:schemeClr val="tx1"/>
                          </a:solidFill>
                          <a:effectLst/>
                          <a:latin typeface="+mn-ea"/>
                          <a:ea typeface="+mn-ea"/>
                        </a:rPr>
                        <a:t>平均残業時間</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en-US" altLang="ja-JP" sz="900" b="0" i="0" u="none" strike="noStrike">
                          <a:solidFill>
                            <a:schemeClr val="tx1"/>
                          </a:solidFill>
                          <a:effectLst/>
                          <a:latin typeface="+mn-ea"/>
                          <a:ea typeface="+mn-ea"/>
                        </a:rPr>
                        <a:t>1</a:t>
                      </a:r>
                      <a:r>
                        <a:rPr lang="ja-JP" altLang="en-US" sz="900" b="0" i="0" u="none" strike="noStrike">
                          <a:solidFill>
                            <a:schemeClr val="tx1"/>
                          </a:solidFill>
                          <a:effectLst/>
                          <a:latin typeface="+mn-ea"/>
                          <a:ea typeface="+mn-ea"/>
                        </a:rPr>
                        <a:t>年間の対象労働者の法定時間外労働及び法定休日労働の総時間数の合計</a:t>
                      </a:r>
                      <a:r>
                        <a:rPr lang="en-US" altLang="ja-JP" sz="900" b="0" i="0" u="none" strike="noStrike">
                          <a:solidFill>
                            <a:schemeClr val="tx1"/>
                          </a:solidFill>
                          <a:effectLst/>
                          <a:latin typeface="+mn-ea"/>
                          <a:ea typeface="+mn-ea"/>
                        </a:rPr>
                        <a:t>÷12</a:t>
                      </a:r>
                      <a:r>
                        <a:rPr lang="ja-JP" altLang="en-US" sz="900" b="0" i="0" u="none" strike="noStrike">
                          <a:solidFill>
                            <a:schemeClr val="tx1"/>
                          </a:solidFill>
                          <a:effectLst/>
                          <a:latin typeface="+mn-ea"/>
                          <a:ea typeface="+mn-ea"/>
                        </a:rPr>
                        <a:t>ヶ月</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従業員数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6"/>
                  </a:ext>
                </a:extLst>
              </a:tr>
              <a:tr h="384638">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18</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管理職</a:t>
                      </a:r>
                      <a:r>
                        <a:rPr lang="en-US" altLang="ja-JP" sz="900" b="1" i="0" u="none" strike="noStrike">
                          <a:solidFill>
                            <a:schemeClr val="tx1"/>
                          </a:solidFill>
                          <a:effectLst/>
                          <a:latin typeface="+mn-ea"/>
                          <a:ea typeface="+mn-ea"/>
                        </a:rPr>
                        <a:t>1</a:t>
                      </a:r>
                      <a:r>
                        <a:rPr lang="ja-JP" altLang="en-US" sz="900" b="1" i="0" u="none" strike="noStrike">
                          <a:solidFill>
                            <a:schemeClr val="tx1"/>
                          </a:solidFill>
                          <a:effectLst/>
                          <a:latin typeface="+mn-ea"/>
                          <a:ea typeface="+mn-ea"/>
                        </a:rPr>
                        <a:t>人当たりの部下数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zh-TW" altLang="en-US" sz="900" b="0" i="0" u="none" strike="noStrike">
                          <a:solidFill>
                            <a:schemeClr val="tx1"/>
                          </a:solidFill>
                          <a:effectLst/>
                          <a:latin typeface="+mn-ea"/>
                          <a:ea typeface="+mn-ea"/>
                        </a:rPr>
                        <a:t>総従業員数</a:t>
                      </a:r>
                      <a:r>
                        <a:rPr lang="en-US" altLang="zh-TW" sz="900" b="0" i="0" u="none" strike="noStrike">
                          <a:solidFill>
                            <a:schemeClr val="tx1"/>
                          </a:solidFill>
                          <a:effectLst/>
                          <a:latin typeface="+mn-ea"/>
                          <a:ea typeface="+mn-ea"/>
                        </a:rPr>
                        <a:t>÷</a:t>
                      </a:r>
                      <a:r>
                        <a:rPr lang="zh-TW" altLang="en-US" sz="900" b="0" i="0" u="none" strike="noStrike">
                          <a:solidFill>
                            <a:schemeClr val="tx1"/>
                          </a:solidFill>
                          <a:effectLst/>
                          <a:latin typeface="+mn-ea"/>
                          <a:ea typeface="+mn-ea"/>
                        </a:rPr>
                        <a:t>総管理職数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7"/>
                  </a:ext>
                </a:extLst>
              </a:tr>
              <a:tr h="434096">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19</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男性の育児休業取得率</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（育児休業をした男性労働者数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配偶者が出産した男性労働者数）</a:t>
                      </a:r>
                      <a:r>
                        <a:rPr lang="en-US" altLang="ja-JP" sz="900" b="0" i="0" u="none" strike="noStrike">
                          <a:solidFill>
                            <a:schemeClr val="tx1"/>
                          </a:solidFill>
                          <a:effectLst/>
                          <a:latin typeface="+mn-ea"/>
                          <a:ea typeface="+mn-ea"/>
                        </a:rPr>
                        <a:t>×100</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8"/>
                  </a:ext>
                </a:extLst>
              </a:tr>
              <a:tr h="434096">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20</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女性の育休復帰後就業継続率</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（育児休業から復帰した後に</a:t>
                      </a:r>
                      <a:r>
                        <a:rPr lang="en-US" altLang="ja-JP" sz="900" b="0" i="0" u="none" strike="noStrike">
                          <a:solidFill>
                            <a:schemeClr val="tx1"/>
                          </a:solidFill>
                          <a:effectLst/>
                          <a:latin typeface="+mn-ea"/>
                          <a:ea typeface="+mn-ea"/>
                        </a:rPr>
                        <a:t>1</a:t>
                      </a:r>
                      <a:r>
                        <a:rPr lang="ja-JP" altLang="en-US" sz="900" b="0" i="0" u="none" strike="noStrike">
                          <a:solidFill>
                            <a:schemeClr val="tx1"/>
                          </a:solidFill>
                          <a:effectLst/>
                          <a:latin typeface="+mn-ea"/>
                          <a:ea typeface="+mn-ea"/>
                        </a:rPr>
                        <a:t>年間在籍していた女性の数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育児休業を取得した女性の数）</a:t>
                      </a:r>
                      <a:r>
                        <a:rPr lang="en-US" altLang="ja-JP" sz="900" b="0" i="0" u="none" strike="noStrike">
                          <a:solidFill>
                            <a:schemeClr val="tx1"/>
                          </a:solidFill>
                          <a:effectLst/>
                          <a:latin typeface="+mn-ea"/>
                          <a:ea typeface="+mn-ea"/>
                        </a:rPr>
                        <a:t>×100</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9"/>
                  </a:ext>
                </a:extLst>
              </a:tr>
              <a:tr h="434096">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21</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zh-TW" altLang="en-US" sz="900" b="1" i="0" u="none" strike="noStrike">
                          <a:solidFill>
                            <a:schemeClr val="tx1"/>
                          </a:solidFill>
                          <a:effectLst/>
                          <a:latin typeface="+mn-ea"/>
                          <a:ea typeface="+mn-ea"/>
                        </a:rPr>
                        <a:t>有給休暇消化率</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（従業員が取得した有給休暇の日数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従業員に与えられた有給休暇の日数）</a:t>
                      </a:r>
                      <a:r>
                        <a:rPr lang="en-US" altLang="ja-JP" sz="900" b="0" i="0" u="none" strike="noStrike">
                          <a:solidFill>
                            <a:schemeClr val="tx1"/>
                          </a:solidFill>
                          <a:effectLst/>
                          <a:latin typeface="+mn-ea"/>
                          <a:ea typeface="+mn-ea"/>
                        </a:rPr>
                        <a:t>×100</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0"/>
                  </a:ext>
                </a:extLst>
              </a:tr>
              <a:tr h="434096">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22</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a:solidFill>
                            <a:schemeClr val="tx1"/>
                          </a:solidFill>
                          <a:latin typeface="+mn-ea"/>
                          <a:ea typeface="+mn-ea"/>
                        </a:rPr>
                        <a:t>フレキシブルワーク制度の利用数（フレックス・リモート・副業 等）</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企業が多様な働き方の実現のために用意した制度の利用者数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1"/>
                  </a:ext>
                </a:extLst>
              </a:tr>
              <a:tr h="434096">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23</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女性管理職比率</a:t>
                      </a:r>
                      <a:r>
                        <a:rPr kumimoji="1" lang="en-US" altLang="ja-JP" sz="900" b="1" i="0" u="none" strike="noStrike" kern="1200">
                          <a:solidFill>
                            <a:schemeClr val="tx1"/>
                          </a:solidFill>
                          <a:effectLst/>
                          <a:latin typeface="+mn-ea"/>
                          <a:ea typeface="+mn-ea"/>
                        </a:rPr>
                        <a:t>/</a:t>
                      </a:r>
                      <a:r>
                        <a:rPr kumimoji="1" lang="ja-JP" altLang="en-US" sz="900" b="1" i="0" u="none" strike="noStrike" kern="1200">
                          <a:solidFill>
                            <a:schemeClr val="tx1"/>
                          </a:solidFill>
                          <a:effectLst/>
                          <a:latin typeface="+mn-ea"/>
                          <a:ea typeface="+mn-ea"/>
                        </a:rPr>
                        <a:t>人数</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a:solidFill>
                            <a:schemeClr val="tx1"/>
                          </a:solidFill>
                          <a:latin typeface="+mn-ea"/>
                          <a:ea typeface="+mn-ea"/>
                        </a:rPr>
                        <a:t>（女性の管理職数</a:t>
                      </a:r>
                      <a:r>
                        <a:rPr kumimoji="1" lang="en-US" altLang="ja-JP" sz="900">
                          <a:solidFill>
                            <a:schemeClr val="tx1"/>
                          </a:solidFill>
                          <a:latin typeface="+mn-ea"/>
                          <a:ea typeface="+mn-ea"/>
                        </a:rPr>
                        <a:t>/</a:t>
                      </a:r>
                      <a:r>
                        <a:rPr kumimoji="1" lang="ja-JP" altLang="en-US" sz="900">
                          <a:solidFill>
                            <a:schemeClr val="tx1"/>
                          </a:solidFill>
                          <a:latin typeface="+mn-ea"/>
                          <a:ea typeface="+mn-ea"/>
                        </a:rPr>
                        <a:t>全体の管理職数）</a:t>
                      </a:r>
                      <a:r>
                        <a:rPr kumimoji="1" lang="en-US" altLang="ja-JP" sz="900">
                          <a:solidFill>
                            <a:schemeClr val="tx1"/>
                          </a:solidFill>
                          <a:latin typeface="+mn-ea"/>
                          <a:ea typeface="+mn-ea"/>
                        </a:rPr>
                        <a:t>×100</a:t>
                      </a:r>
                      <a:r>
                        <a:rPr kumimoji="1" lang="ja-JP" altLang="en-US" sz="900">
                          <a:solidFill>
                            <a:schemeClr val="tx1"/>
                          </a:solidFill>
                          <a:latin typeface="+mn-ea"/>
                          <a:ea typeface="+mn-ea"/>
                        </a:rPr>
                        <a:t>、及び女性の管理職数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2"/>
                  </a:ext>
                </a:extLst>
              </a:tr>
              <a:tr h="434096">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24</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kumimoji="1" lang="zh-TW" altLang="en-US" sz="900" b="1">
                          <a:solidFill>
                            <a:schemeClr val="tx1"/>
                          </a:solidFill>
                          <a:latin typeface="+mn-ea"/>
                          <a:ea typeface="+mn-ea"/>
                        </a:rPr>
                        <a:t>男女間賃金格差</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a:solidFill>
                            <a:schemeClr val="tx1"/>
                          </a:solidFill>
                          <a:latin typeface="+mn-ea"/>
                          <a:ea typeface="+mn-ea"/>
                        </a:rPr>
                        <a:t>（雇用区分ごとの女性の平均年間賃金</a:t>
                      </a:r>
                      <a:r>
                        <a:rPr kumimoji="1" lang="en-US" altLang="ja-JP" sz="900">
                          <a:solidFill>
                            <a:schemeClr val="tx1"/>
                          </a:solidFill>
                          <a:latin typeface="+mn-ea"/>
                          <a:ea typeface="+mn-ea"/>
                        </a:rPr>
                        <a:t>/</a:t>
                      </a:r>
                      <a:r>
                        <a:rPr kumimoji="1" lang="ja-JP" altLang="en-US" sz="900">
                          <a:solidFill>
                            <a:schemeClr val="tx1"/>
                          </a:solidFill>
                          <a:latin typeface="+mn-ea"/>
                          <a:ea typeface="+mn-ea"/>
                        </a:rPr>
                        <a:t>雇用区分ごとの男性の平均年間賃金）</a:t>
                      </a:r>
                      <a:r>
                        <a:rPr kumimoji="1" lang="en-US" altLang="ja-JP" sz="900">
                          <a:solidFill>
                            <a:schemeClr val="tx1"/>
                          </a:solidFill>
                          <a:latin typeface="+mn-ea"/>
                          <a:ea typeface="+mn-ea"/>
                        </a:rPr>
                        <a:t>×100</a:t>
                      </a:r>
                      <a:endParaRPr kumimoji="1" lang="ja-JP" altLang="en-US" sz="9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893503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8"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398"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graphicFrame>
        <p:nvGraphicFramePr>
          <p:cNvPr id="2399" name="表 12"/>
          <p:cNvGraphicFramePr>
            <a:graphicFrameLocks noGrp="1"/>
          </p:cNvGraphicFramePr>
          <p:nvPr>
            <p:extLst>
              <p:ext uri="{D42A27DB-BD31-4B8C-83A1-F6EECF244321}">
                <p14:modId xmlns:p14="http://schemas.microsoft.com/office/powerpoint/2010/main" val="3557953779"/>
              </p:ext>
            </p:extLst>
          </p:nvPr>
        </p:nvGraphicFramePr>
        <p:xfrm>
          <a:off x="442913" y="743478"/>
          <a:ext cx="5505450" cy="5619057"/>
        </p:xfrm>
        <a:graphic>
          <a:graphicData uri="http://schemas.openxmlformats.org/drawingml/2006/table">
            <a:tbl>
              <a:tblPr firstRow="1" bandRow="1">
                <a:tableStyleId>{5C22544A-7EE6-4342-B048-85BDC9FD1C3A}</a:tableStyleId>
              </a:tblPr>
              <a:tblGrid>
                <a:gridCol w="295595">
                  <a:extLst>
                    <a:ext uri="{9D8B030D-6E8A-4147-A177-3AD203B41FA5}">
                      <a16:colId xmlns:a16="http://schemas.microsoft.com/office/drawing/2014/main" val="20000"/>
                    </a:ext>
                  </a:extLst>
                </a:gridCol>
                <a:gridCol w="406443">
                  <a:extLst>
                    <a:ext uri="{9D8B030D-6E8A-4147-A177-3AD203B41FA5}">
                      <a16:colId xmlns:a16="http://schemas.microsoft.com/office/drawing/2014/main" val="20001"/>
                    </a:ext>
                  </a:extLst>
                </a:gridCol>
                <a:gridCol w="1847466">
                  <a:extLst>
                    <a:ext uri="{9D8B030D-6E8A-4147-A177-3AD203B41FA5}">
                      <a16:colId xmlns:a16="http://schemas.microsoft.com/office/drawing/2014/main" val="20002"/>
                    </a:ext>
                  </a:extLst>
                </a:gridCol>
                <a:gridCol w="2955946">
                  <a:extLst>
                    <a:ext uri="{9D8B030D-6E8A-4147-A177-3AD203B41FA5}">
                      <a16:colId xmlns:a16="http://schemas.microsoft.com/office/drawing/2014/main" val="20003"/>
                    </a:ext>
                  </a:extLst>
                </a:gridCol>
              </a:tblGrid>
              <a:tr h="435600">
                <a:tc>
                  <a:txBody>
                    <a:bodyPr/>
                    <a:lstStyle/>
                    <a:p>
                      <a:pPr marL="0" algn="ctr" rtl="0" eaLnBrk="1" fontAlgn="ctr" latinLnBrk="0" hangingPunct="1">
                        <a:spcBef>
                          <a:spcPts val="0"/>
                        </a:spcBef>
                        <a:spcAft>
                          <a:spcPts val="0"/>
                        </a:spcAft>
                      </a:pPr>
                      <a:r>
                        <a:rPr lang="ja-JP" altLang="en-US" sz="900" b="1" i="0" u="none" strike="noStrike">
                          <a:solidFill>
                            <a:schemeClr val="tx1"/>
                          </a:solidFill>
                          <a:effectLst/>
                          <a:latin typeface="+mn-ea"/>
                          <a:ea typeface="+mn-ea"/>
                        </a:rPr>
                        <a:t>項目</a:t>
                      </a:r>
                    </a:p>
                  </a:txBody>
                  <a:tcPr marL="72000" marR="72000" marT="72000" marB="7200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900" b="1" i="0" u="none" strike="noStrike" kern="1200">
                          <a:solidFill>
                            <a:schemeClr val="tx1"/>
                          </a:solidFill>
                          <a:effectLst/>
                          <a:latin typeface="+mn-ea"/>
                          <a:ea typeface="+mn-ea"/>
                        </a:rPr>
                        <a:t>指標番号</a:t>
                      </a:r>
                      <a:endParaRPr lang="ja-JP" altLang="en-US" sz="9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指標名</a:t>
                      </a:r>
                      <a:endParaRPr lang="ja-JP" altLang="en-US" sz="14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　算出式</a:t>
                      </a:r>
                      <a:endParaRPr lang="ja-JP" altLang="en-US" sz="32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rowSpan="1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chemeClr val="bg1"/>
                          </a:solidFill>
                          <a:effectLst/>
                          <a:uLnTx/>
                          <a:uFillTx/>
                          <a:latin typeface="+mn-ea"/>
                          <a:ea typeface="+mn-ea"/>
                          <a:cs typeface="+mn-cs"/>
                        </a:rPr>
                        <a:t>③人材の獲得・惹き付け（リテンション）</a:t>
                      </a:r>
                    </a:p>
                  </a:txBody>
                  <a:tcPr marL="72000" marR="72000" marT="72000" marB="72000" vert="eaVert"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solidFill>
                  </a:tcPr>
                </a:tc>
                <a:tc gridSpan="3">
                  <a:txBody>
                    <a:bodyPr/>
                    <a:lstStyle/>
                    <a:p>
                      <a:endParaRPr kumimoji="1" lang="ja-JP" altLang="en-US" sz="100">
                        <a:latin typeface="+mn-ea"/>
                        <a:ea typeface="+mn-ea"/>
                      </a:endParaRPr>
                    </a:p>
                  </a:txBody>
                  <a:tcPr marL="0" marR="0" marT="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2"/>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451216">
                <a:tc vMerge="1">
                  <a:txBody>
                    <a:bodyPr/>
                    <a:lstStyle/>
                    <a:p>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25</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定年再雇用率</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継続雇用制度で再雇用された人数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定年を迎えた人数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490729">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26</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zh-CN" altLang="en-US" sz="900" b="1" i="0" u="none" strike="noStrike">
                          <a:solidFill>
                            <a:schemeClr val="tx1"/>
                          </a:solidFill>
                          <a:effectLst/>
                          <a:latin typeface="+mn-ea"/>
                          <a:ea typeface="+mn-ea"/>
                        </a:rPr>
                        <a:t>外国人管理職比率</a:t>
                      </a:r>
                      <a:r>
                        <a:rPr lang="en-US" altLang="zh-CN" sz="900" b="1" i="0" u="none" strike="noStrike">
                          <a:solidFill>
                            <a:schemeClr val="tx1"/>
                          </a:solidFill>
                          <a:effectLst/>
                          <a:latin typeface="+mn-ea"/>
                          <a:ea typeface="+mn-ea"/>
                        </a:rPr>
                        <a:t>/</a:t>
                      </a:r>
                      <a:r>
                        <a:rPr lang="zh-CN" altLang="en-US" sz="900" b="1" i="0" u="none" strike="noStrike">
                          <a:solidFill>
                            <a:schemeClr val="tx1"/>
                          </a:solidFill>
                          <a:effectLst/>
                          <a:latin typeface="+mn-ea"/>
                          <a:ea typeface="+mn-ea"/>
                        </a:rPr>
                        <a:t>人数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（外国人の管理職数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全社の管理職数）</a:t>
                      </a:r>
                      <a:r>
                        <a:rPr lang="en-US" altLang="ja-JP" sz="900" b="0" i="0" u="none" strike="noStrike">
                          <a:solidFill>
                            <a:schemeClr val="tx1"/>
                          </a:solidFill>
                          <a:effectLst/>
                          <a:latin typeface="+mn-ea"/>
                          <a:ea typeface="+mn-ea"/>
                        </a:rPr>
                        <a:t>×100</a:t>
                      </a:r>
                      <a:r>
                        <a:rPr lang="ja-JP" altLang="en-US" sz="900" b="0" i="0" u="none" strike="noStrike">
                          <a:solidFill>
                            <a:schemeClr val="tx1"/>
                          </a:solidFill>
                          <a:effectLst/>
                          <a:latin typeface="+mn-ea"/>
                          <a:ea typeface="+mn-ea"/>
                        </a:rPr>
                        <a:t>、及び外国人の管理職数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597967">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27</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障がい者雇用率</a:t>
                      </a:r>
                      <a:r>
                        <a:rPr lang="en-US" altLang="ja-JP" sz="900" b="1" i="0" u="none" strike="noStrike">
                          <a:solidFill>
                            <a:schemeClr val="tx1"/>
                          </a:solidFill>
                          <a:effectLst/>
                          <a:latin typeface="+mn-ea"/>
                          <a:ea typeface="+mn-ea"/>
                        </a:rPr>
                        <a:t>/</a:t>
                      </a:r>
                      <a:r>
                        <a:rPr lang="ja-JP" altLang="en-US" sz="900" b="1" i="0" u="none" strike="noStrike">
                          <a:solidFill>
                            <a:schemeClr val="tx1"/>
                          </a:solidFill>
                          <a:effectLst/>
                          <a:latin typeface="+mn-ea"/>
                          <a:ea typeface="+mn-ea"/>
                        </a:rPr>
                        <a:t>人数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（障がい者数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総従業員数）</a:t>
                      </a:r>
                      <a:r>
                        <a:rPr lang="en-US" altLang="ja-JP" sz="900" b="0" i="0" u="none" strike="noStrike">
                          <a:solidFill>
                            <a:schemeClr val="tx1"/>
                          </a:solidFill>
                          <a:effectLst/>
                          <a:latin typeface="+mn-ea"/>
                          <a:ea typeface="+mn-ea"/>
                        </a:rPr>
                        <a:t>×100</a:t>
                      </a:r>
                      <a:r>
                        <a:rPr lang="ja-JP" altLang="en-US" sz="900" b="0" i="0" u="none" strike="noStrike">
                          <a:solidFill>
                            <a:schemeClr val="tx1"/>
                          </a:solidFill>
                          <a:effectLst/>
                          <a:latin typeface="+mn-ea"/>
                          <a:ea typeface="+mn-ea"/>
                        </a:rPr>
                        <a:t>、及び障がい者の人数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4"/>
                  </a:ext>
                </a:extLst>
              </a:tr>
              <a:tr h="509236">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28</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br>
                        <a:rPr lang="ja-JP" altLang="en-US" sz="900" b="1" i="0" u="none" strike="noStrike">
                          <a:solidFill>
                            <a:schemeClr val="tx1"/>
                          </a:solidFill>
                          <a:effectLst/>
                          <a:latin typeface="+mn-ea"/>
                          <a:ea typeface="+mn-ea"/>
                        </a:rPr>
                      </a:br>
                      <a:r>
                        <a:rPr lang="ja-JP" altLang="en-US" sz="900" b="1" i="0" u="none" strike="noStrike">
                          <a:solidFill>
                            <a:schemeClr val="tx1"/>
                          </a:solidFill>
                          <a:effectLst/>
                          <a:latin typeface="+mn-ea"/>
                          <a:ea typeface="+mn-ea"/>
                        </a:rPr>
                        <a:t>（リーダーシップに対する信頼）</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5"/>
                  </a:ext>
                </a:extLst>
              </a:tr>
              <a:tr h="509236">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a:ln>
                          <a:noFill/>
                        </a:ln>
                        <a:solidFill>
                          <a:srgbClr val="2E2E38"/>
                        </a:solidFill>
                        <a:effectLst/>
                        <a:uLnTx/>
                        <a:uFillTx/>
                        <a:latin typeface="+mn-lt"/>
                        <a:ea typeface="+mn-ea"/>
                        <a:cs typeface="+mn-cs"/>
                      </a:endParaRPr>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29</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（キャリア形成）</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6"/>
                  </a:ext>
                </a:extLst>
              </a:tr>
              <a:tr h="490729">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30</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a:t>
                      </a:r>
                      <a:r>
                        <a:rPr lang="en-US" altLang="ja-JP" sz="900" b="1" i="0" u="none" strike="noStrike">
                          <a:solidFill>
                            <a:schemeClr val="tx1"/>
                          </a:solidFill>
                          <a:effectLst/>
                          <a:latin typeface="+mn-ea"/>
                          <a:ea typeface="+mn-ea"/>
                        </a:rPr>
                        <a:t>WLB</a:t>
                      </a:r>
                      <a:r>
                        <a:rPr lang="ja-JP" altLang="en-US" sz="900" b="1" i="0" u="none" strike="noStrike">
                          <a:solidFill>
                            <a:schemeClr val="tx1"/>
                          </a:solidFill>
                          <a:effectLst/>
                          <a:latin typeface="+mn-ea"/>
                          <a:ea typeface="+mn-ea"/>
                        </a:rPr>
                        <a:t>）</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7"/>
                  </a:ext>
                </a:extLst>
              </a:tr>
              <a:tr h="509236">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31</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a:t>
                      </a:r>
                      <a:r>
                        <a:rPr lang="en-US" altLang="ja-JP" sz="900" b="1" i="0" u="none" strike="noStrike">
                          <a:solidFill>
                            <a:schemeClr val="tx1"/>
                          </a:solidFill>
                          <a:effectLst/>
                          <a:latin typeface="+mn-ea"/>
                          <a:ea typeface="+mn-ea"/>
                        </a:rPr>
                        <a:t>DE&amp;I</a:t>
                      </a:r>
                      <a:r>
                        <a:rPr lang="ja-JP" altLang="en-US" sz="900" b="1" i="0" u="none" strike="noStrike">
                          <a:solidFill>
                            <a:schemeClr val="tx1"/>
                          </a:solidFill>
                          <a:effectLst/>
                          <a:latin typeface="+mn-ea"/>
                          <a:ea typeface="+mn-ea"/>
                        </a:rPr>
                        <a:t>）</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8"/>
                  </a:ext>
                </a:extLst>
              </a:tr>
              <a:tr h="509236">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32</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zh-TW" altLang="en-US" sz="900" b="1" i="0" u="none" strike="noStrike">
                          <a:solidFill>
                            <a:schemeClr val="tx1"/>
                          </a:solidFill>
                          <a:effectLst/>
                          <a:latin typeface="+mn-ea"/>
                          <a:ea typeface="+mn-ea"/>
                        </a:rPr>
                        <a:t>新規採用人数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新規で採用した従業員数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9"/>
                  </a:ext>
                </a:extLst>
              </a:tr>
              <a:tr h="509236">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33</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離職率</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zh-TW" altLang="en-US" sz="900" b="0" i="0" u="none" strike="noStrike">
                          <a:solidFill>
                            <a:schemeClr val="tx1"/>
                          </a:solidFill>
                          <a:effectLst/>
                          <a:latin typeface="+mn-ea"/>
                          <a:ea typeface="+mn-ea"/>
                        </a:rPr>
                        <a:t>（総離職者数</a:t>
                      </a:r>
                      <a:r>
                        <a:rPr lang="en-US" altLang="zh-TW" sz="900" b="0" i="0" u="none" strike="noStrike">
                          <a:solidFill>
                            <a:schemeClr val="tx1"/>
                          </a:solidFill>
                          <a:effectLst/>
                          <a:latin typeface="+mn-ea"/>
                          <a:ea typeface="+mn-ea"/>
                        </a:rPr>
                        <a:t>÷</a:t>
                      </a:r>
                      <a:r>
                        <a:rPr lang="zh-TW" altLang="en-US" sz="900" b="0" i="0" u="none" strike="noStrike">
                          <a:solidFill>
                            <a:schemeClr val="tx1"/>
                          </a:solidFill>
                          <a:effectLst/>
                          <a:latin typeface="+mn-ea"/>
                          <a:ea typeface="+mn-ea"/>
                        </a:rPr>
                        <a:t>総従業員数）</a:t>
                      </a:r>
                      <a:r>
                        <a:rPr lang="en-US" altLang="zh-TW" sz="900" b="0" i="0" u="none" strike="noStrike">
                          <a:solidFill>
                            <a:schemeClr val="tx1"/>
                          </a:solidFill>
                          <a:effectLst/>
                          <a:latin typeface="+mn-ea"/>
                          <a:ea typeface="+mn-ea"/>
                        </a:rPr>
                        <a:t>×100</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0"/>
                  </a:ext>
                </a:extLst>
              </a:tr>
              <a:tr h="509236">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34</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zh-CN" altLang="en-US" sz="900" b="1" i="0" u="none" strike="noStrike">
                          <a:solidFill>
                            <a:schemeClr val="tx1"/>
                          </a:solidFill>
                          <a:effectLst/>
                          <a:latin typeface="+mn-ea"/>
                          <a:ea typeface="+mn-ea"/>
                        </a:rPr>
                        <a:t>平均勤続年数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従業員の勤続年数の合計</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総従業員数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graphicFrame>
        <p:nvGraphicFramePr>
          <p:cNvPr id="2400" name="表 6"/>
          <p:cNvGraphicFramePr>
            <a:graphicFrameLocks noGrp="1"/>
          </p:cNvGraphicFramePr>
          <p:nvPr>
            <p:extLst>
              <p:ext uri="{D42A27DB-BD31-4B8C-83A1-F6EECF244321}">
                <p14:modId xmlns:p14="http://schemas.microsoft.com/office/powerpoint/2010/main" val="1921487034"/>
              </p:ext>
            </p:extLst>
          </p:nvPr>
        </p:nvGraphicFramePr>
        <p:xfrm>
          <a:off x="6243637" y="743477"/>
          <a:ext cx="5505450" cy="5652091"/>
        </p:xfrm>
        <a:graphic>
          <a:graphicData uri="http://schemas.openxmlformats.org/drawingml/2006/table">
            <a:tbl>
              <a:tblPr firstRow="1" bandRow="1">
                <a:tableStyleId>{5C22544A-7EE6-4342-B048-85BDC9FD1C3A}</a:tableStyleId>
              </a:tblPr>
              <a:tblGrid>
                <a:gridCol w="295595">
                  <a:extLst>
                    <a:ext uri="{9D8B030D-6E8A-4147-A177-3AD203B41FA5}">
                      <a16:colId xmlns:a16="http://schemas.microsoft.com/office/drawing/2014/main" val="20000"/>
                    </a:ext>
                  </a:extLst>
                </a:gridCol>
                <a:gridCol w="406443">
                  <a:extLst>
                    <a:ext uri="{9D8B030D-6E8A-4147-A177-3AD203B41FA5}">
                      <a16:colId xmlns:a16="http://schemas.microsoft.com/office/drawing/2014/main" val="20001"/>
                    </a:ext>
                  </a:extLst>
                </a:gridCol>
                <a:gridCol w="1847466">
                  <a:extLst>
                    <a:ext uri="{9D8B030D-6E8A-4147-A177-3AD203B41FA5}">
                      <a16:colId xmlns:a16="http://schemas.microsoft.com/office/drawing/2014/main" val="20002"/>
                    </a:ext>
                  </a:extLst>
                </a:gridCol>
                <a:gridCol w="2955946">
                  <a:extLst>
                    <a:ext uri="{9D8B030D-6E8A-4147-A177-3AD203B41FA5}">
                      <a16:colId xmlns:a16="http://schemas.microsoft.com/office/drawing/2014/main" val="20003"/>
                    </a:ext>
                  </a:extLst>
                </a:gridCol>
              </a:tblGrid>
              <a:tr h="433865">
                <a:tc>
                  <a:txBody>
                    <a:bodyPr/>
                    <a:lstStyle/>
                    <a:p>
                      <a:pPr marL="0" algn="ctr" rtl="0" eaLnBrk="1" fontAlgn="ctr" latinLnBrk="0" hangingPunct="1">
                        <a:spcBef>
                          <a:spcPts val="0"/>
                        </a:spcBef>
                        <a:spcAft>
                          <a:spcPts val="0"/>
                        </a:spcAft>
                      </a:pPr>
                      <a:r>
                        <a:rPr lang="ja-JP" altLang="en-US" sz="900" b="1" i="0" u="none" strike="noStrike">
                          <a:solidFill>
                            <a:schemeClr val="tx1"/>
                          </a:solidFill>
                          <a:effectLst/>
                          <a:latin typeface="+mn-ea"/>
                          <a:ea typeface="+mn-ea"/>
                        </a:rPr>
                        <a:t>項目</a:t>
                      </a:r>
                    </a:p>
                  </a:txBody>
                  <a:tcPr marL="72000" marR="72000" marT="72000" marB="7200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900" b="1" i="0" u="none" strike="noStrike" kern="1200">
                          <a:solidFill>
                            <a:schemeClr val="tx1"/>
                          </a:solidFill>
                          <a:effectLst/>
                          <a:latin typeface="+mn-ea"/>
                          <a:ea typeface="+mn-ea"/>
                        </a:rPr>
                        <a:t>指標</a:t>
                      </a:r>
                      <a:endParaRPr kumimoji="1" lang="en-US" altLang="ja-JP" sz="900" b="1" i="0" u="none" strike="noStrike" kern="1200">
                        <a:solidFill>
                          <a:schemeClr val="tx1"/>
                        </a:solidFill>
                        <a:effectLst/>
                        <a:latin typeface="+mn-ea"/>
                        <a:ea typeface="+mn-ea"/>
                      </a:endParaRPr>
                    </a:p>
                    <a:p>
                      <a:pPr marL="0" algn="ctr" rtl="0" eaLnBrk="1" fontAlgn="ctr" latinLnBrk="0" hangingPunct="1">
                        <a:spcBef>
                          <a:spcPts val="0"/>
                        </a:spcBef>
                        <a:spcAft>
                          <a:spcPts val="0"/>
                        </a:spcAft>
                      </a:pPr>
                      <a:r>
                        <a:rPr kumimoji="1" lang="ja-JP" altLang="en-US" sz="900" b="1" i="0" u="none" strike="noStrike" kern="1200">
                          <a:solidFill>
                            <a:schemeClr val="tx1"/>
                          </a:solidFill>
                          <a:effectLst/>
                          <a:latin typeface="+mn-ea"/>
                          <a:ea typeface="+mn-ea"/>
                        </a:rPr>
                        <a:t>番号</a:t>
                      </a:r>
                      <a:endParaRPr lang="ja-JP" altLang="en-US" sz="9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指標名</a:t>
                      </a:r>
                      <a:endParaRPr lang="ja-JP" altLang="en-US" sz="14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　算出式</a:t>
                      </a:r>
                      <a:endParaRPr lang="ja-JP" altLang="en-US" sz="32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rowSpan="7">
                  <a:txBody>
                    <a:bodyPr/>
                    <a:lstStyle/>
                    <a:p>
                      <a:pPr algn="ctr"/>
                      <a:r>
                        <a:rPr kumimoji="1" lang="ja-JP" altLang="en-US" sz="1050" b="1">
                          <a:solidFill>
                            <a:schemeClr val="bg1"/>
                          </a:solidFill>
                          <a:latin typeface="+mn-ea"/>
                          <a:ea typeface="+mn-ea"/>
                        </a:rPr>
                        <a:t>④人材の成長・活躍</a:t>
                      </a:r>
                      <a:endParaRPr kumimoji="1" lang="en-US" altLang="ja-JP" sz="1050" b="1">
                        <a:solidFill>
                          <a:schemeClr val="bg1"/>
                        </a:solidFill>
                        <a:latin typeface="+mn-ea"/>
                        <a:ea typeface="+mn-ea"/>
                      </a:endParaRPr>
                    </a:p>
                  </a:txBody>
                  <a:tcPr marL="72000" marR="72000" marT="72000" marB="72000" vert="eaVert"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92F3A"/>
                    </a:solidFill>
                  </a:tcPr>
                </a:tc>
                <a:tc gridSpan="3">
                  <a:txBody>
                    <a:bodyPr/>
                    <a:lstStyle/>
                    <a:p>
                      <a:pPr algn="ctr"/>
                      <a:endParaRPr kumimoji="1" lang="ja-JP" altLang="en-US" sz="100">
                        <a:latin typeface="+mj-lt"/>
                        <a:ea typeface="Meiryo UI" panose="020B0604030504040204" pitchFamily="50" charset="-128"/>
                      </a:endParaRPr>
                    </a:p>
                  </a:txBody>
                  <a:tcPr marL="0" marR="0" marT="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992F3A"/>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689881">
                <a:tc vMerge="1">
                  <a:txBody>
                    <a:bodyPr/>
                    <a:lstStyle/>
                    <a:p>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35</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zh-TW" altLang="en-US" sz="900" b="1" i="0" u="none" strike="noStrike">
                          <a:solidFill>
                            <a:schemeClr val="tx1"/>
                          </a:solidFill>
                          <a:effectLst/>
                          <a:latin typeface="+mn-ea"/>
                          <a:ea typeface="+mn-ea"/>
                        </a:rPr>
                        <a:t>教育投資総額</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以下①②より</a:t>
                      </a:r>
                      <a:r>
                        <a:rPr lang="en-US" altLang="ja-JP" sz="900" b="0" i="0" u="none" strike="noStrike">
                          <a:solidFill>
                            <a:schemeClr val="tx1"/>
                          </a:solidFill>
                          <a:effectLst/>
                          <a:latin typeface="+mn-ea"/>
                          <a:ea typeface="+mn-ea"/>
                        </a:rPr>
                        <a:t>1</a:t>
                      </a:r>
                      <a:r>
                        <a:rPr lang="ja-JP" altLang="en-US" sz="900" b="0" i="0" u="none" strike="noStrike">
                          <a:solidFill>
                            <a:schemeClr val="tx1"/>
                          </a:solidFill>
                          <a:effectLst/>
                          <a:latin typeface="+mn-ea"/>
                          <a:ea typeface="+mn-ea"/>
                        </a:rPr>
                        <a:t>つを選択して開示</a:t>
                      </a:r>
                      <a:br>
                        <a:rPr lang="ja-JP" altLang="en-US" sz="900" b="0" i="0" u="none" strike="noStrike">
                          <a:solidFill>
                            <a:schemeClr val="tx1"/>
                          </a:solidFill>
                          <a:effectLst/>
                          <a:latin typeface="+mn-ea"/>
                          <a:ea typeface="+mn-ea"/>
                        </a:rPr>
                      </a:br>
                      <a:r>
                        <a:rPr lang="ja-JP" altLang="en-US" sz="900" b="0" i="0" u="none" strike="noStrike">
                          <a:solidFill>
                            <a:schemeClr val="tx1"/>
                          </a:solidFill>
                          <a:effectLst/>
                          <a:latin typeface="+mn-ea"/>
                          <a:ea typeface="+mn-ea"/>
                        </a:rPr>
                        <a:t>①</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外部に支払った費用の総額（外部講師＋会場＋移動費＋教材費 等）</a:t>
                      </a:r>
                      <a:br>
                        <a:rPr lang="ja-JP" altLang="en-US" sz="900" b="0" i="0" u="none" strike="noStrike">
                          <a:solidFill>
                            <a:schemeClr val="tx1"/>
                          </a:solidFill>
                          <a:effectLst/>
                          <a:latin typeface="+mn-ea"/>
                          <a:ea typeface="+mn-ea"/>
                        </a:rPr>
                      </a:br>
                      <a:r>
                        <a:rPr lang="ja-JP" altLang="en-US" sz="900" b="0" i="0" u="none" strike="noStrike">
                          <a:solidFill>
                            <a:schemeClr val="tx1"/>
                          </a:solidFill>
                          <a:effectLst/>
                          <a:latin typeface="+mn-ea"/>
                          <a:ea typeface="+mn-ea"/>
                        </a:rPr>
                        <a:t>②</a:t>
                      </a:r>
                      <a:r>
                        <a:rPr lang="en-US" altLang="ja-JP" sz="900" b="0" i="0" u="none" strike="noStrike">
                          <a:solidFill>
                            <a:schemeClr val="tx1"/>
                          </a:solidFill>
                          <a:effectLst/>
                          <a:latin typeface="+mn-ea"/>
                          <a:ea typeface="+mn-ea"/>
                        </a:rPr>
                        <a:t>.①</a:t>
                      </a:r>
                      <a:r>
                        <a:rPr lang="ja-JP" altLang="en-US" sz="900" b="0" i="0" u="none" strike="noStrike">
                          <a:solidFill>
                            <a:schemeClr val="tx1"/>
                          </a:solidFill>
                          <a:effectLst/>
                          <a:latin typeface="+mn-ea"/>
                          <a:ea typeface="+mn-ea"/>
                        </a:rPr>
                        <a:t>＋内部費用（内部講師の人件費相当額 等）</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380317">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36</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en-US" altLang="ja-JP" sz="900" b="1" i="0" u="none" strike="noStrike">
                          <a:solidFill>
                            <a:schemeClr val="tx1"/>
                          </a:solidFill>
                          <a:effectLst/>
                          <a:latin typeface="+mn-ea"/>
                          <a:ea typeface="+mn-ea"/>
                        </a:rPr>
                        <a:t>1</a:t>
                      </a:r>
                      <a:r>
                        <a:rPr lang="ja-JP" altLang="en-US" sz="900" b="1" i="0" u="none" strike="noStrike">
                          <a:solidFill>
                            <a:schemeClr val="tx1"/>
                          </a:solidFill>
                          <a:effectLst/>
                          <a:latin typeface="+mn-ea"/>
                          <a:ea typeface="+mn-ea"/>
                        </a:rPr>
                        <a:t>人当たりの教育投資額</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「教育投資総額</a:t>
                      </a:r>
                      <a:r>
                        <a:rPr lang="en-US" altLang="ja-JP" sz="900" b="0" i="0" u="none" strike="noStrike">
                          <a:solidFill>
                            <a:schemeClr val="tx1"/>
                          </a:solidFill>
                          <a:effectLst/>
                          <a:latin typeface="+mn-ea"/>
                          <a:ea typeface="+mn-ea"/>
                        </a:rPr>
                        <a:t>(#35)</a:t>
                      </a:r>
                      <a:r>
                        <a:rPr lang="ja-JP" altLang="en-US" sz="900" b="0" i="0" u="none" strike="noStrike">
                          <a:solidFill>
                            <a:schemeClr val="tx1"/>
                          </a:solidFill>
                          <a:effectLst/>
                          <a:latin typeface="+mn-ea"/>
                          <a:ea typeface="+mn-ea"/>
                        </a:rPr>
                        <a:t>を総従業員数で割った値</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504008">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37</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リスキル関連教育投資額</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リスキル関連の教育にかけた総費用</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4"/>
                  </a:ext>
                </a:extLst>
              </a:tr>
              <a:tr h="504008">
                <a:tc vMerge="1">
                  <a:txBody>
                    <a:bodyPr/>
                    <a:lstStyle/>
                    <a:p>
                      <a:endParaRPr kumimoji="1" lang="ja-JP" altLang="en-US"/>
                    </a:p>
                  </a:txBody>
                  <a:tcPr/>
                </a:tc>
                <a:tc>
                  <a:txBody>
                    <a:bodyPr/>
                    <a:lstStyle/>
                    <a:p>
                      <a:pPr algn="ctr"/>
                      <a:r>
                        <a:rPr kumimoji="1" lang="en-US" altLang="ja-JP" sz="900" b="1">
                          <a:solidFill>
                            <a:schemeClr val="tx1"/>
                          </a:solidFill>
                          <a:latin typeface="+mn-ea"/>
                          <a:ea typeface="+mn-ea"/>
                        </a:rPr>
                        <a:t>38</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（人材育成）</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5"/>
                  </a:ext>
                </a:extLst>
              </a:tr>
              <a:tr h="504008">
                <a:tc vMerge="1">
                  <a:txBody>
                    <a:bodyPr/>
                    <a:lstStyle/>
                    <a:p>
                      <a:endParaRPr kumimoji="1" lang="ja-JP" altLang="en-US"/>
                    </a:p>
                  </a:txBody>
                  <a:tcPr/>
                </a:tc>
                <a:tc>
                  <a:txBody>
                    <a:bodyPr/>
                    <a:lstStyle/>
                    <a:p>
                      <a:pPr algn="ctr"/>
                      <a:r>
                        <a:rPr kumimoji="1" lang="en-US" altLang="ja-JP" sz="900" b="1">
                          <a:solidFill>
                            <a:schemeClr val="tx1"/>
                          </a:solidFill>
                          <a:latin typeface="+mn-ea"/>
                          <a:ea typeface="+mn-ea"/>
                        </a:rPr>
                        <a:t>39</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実践機会の提供に対する利用数</a:t>
                      </a:r>
                      <a:br>
                        <a:rPr lang="ja-JP" altLang="en-US" sz="900" b="1" i="0" u="none" strike="noStrike">
                          <a:solidFill>
                            <a:schemeClr val="tx1"/>
                          </a:solidFill>
                          <a:effectLst/>
                          <a:latin typeface="+mn-ea"/>
                          <a:ea typeface="+mn-ea"/>
                        </a:rPr>
                      </a:br>
                      <a:r>
                        <a:rPr lang="ja-JP" altLang="en-US" sz="900" b="1" i="0" u="none" strike="noStrike">
                          <a:solidFill>
                            <a:schemeClr val="tx1"/>
                          </a:solidFill>
                          <a:effectLst/>
                          <a:latin typeface="+mn-ea"/>
                          <a:ea typeface="+mn-ea"/>
                        </a:rPr>
                        <a:t>（社内公募制・社内起業 等）</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企業が人材の成長・活躍のために用意した実践機会の利用者数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6"/>
                  </a:ext>
                </a:extLst>
              </a:tr>
              <a:tr h="416654">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40</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（職務の満足度）</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7"/>
                  </a:ext>
                </a:extLst>
              </a:tr>
              <a:tr h="0">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chemeClr val="bg1"/>
                          </a:solidFill>
                          <a:effectLst/>
                          <a:uLnTx/>
                          <a:uFillTx/>
                          <a:latin typeface="+mn-lt"/>
                          <a:ea typeface="+mn-ea"/>
                          <a:cs typeface="+mn-cs"/>
                        </a:rPr>
                        <a:t>⑤人材の貢献に報いる報酬</a:t>
                      </a:r>
                    </a:p>
                  </a:txBody>
                  <a:tcPr marL="72000" marR="72000" marT="72000" marB="72000" vert="eaVert" anchor="ctr">
                    <a:lnL w="1270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solidFill>
                  </a:tcPr>
                </a:tc>
                <a:tc gridSpan="3">
                  <a:txBody>
                    <a:bodyPr/>
                    <a:lstStyle/>
                    <a:p>
                      <a:pPr algn="ctr"/>
                      <a:endParaRPr kumimoji="1" lang="ja-JP" altLang="en-US" sz="100" b="1">
                        <a:latin typeface="+mn-ea"/>
                        <a:ea typeface="+mn-ea"/>
                      </a:endParaRPr>
                    </a:p>
                  </a:txBody>
                  <a:tcPr marL="0" marR="0" marT="0" marB="0" anchor="ctr">
                    <a:lnL w="952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2"/>
                    </a:solidFill>
                  </a:tcPr>
                </a:tc>
                <a:tc hMerge="1">
                  <a:txBody>
                    <a:bodyPr/>
                    <a:lstStyle/>
                    <a:p>
                      <a:endParaRPr kumimoji="1" lang="ja-JP" altLang="en-US" sz="100" b="1">
                        <a:latin typeface="+mn-ea"/>
                        <a:ea typeface="+mn-ea"/>
                      </a:endParaRPr>
                    </a:p>
                  </a:txBody>
                  <a:tcPr marL="0" marR="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endParaRPr kumimoji="1" lang="ja-JP" altLang="en-US" sz="100">
                        <a:latin typeface="+mn-ea"/>
                        <a:ea typeface="+mn-ea"/>
                      </a:endParaRPr>
                    </a:p>
                  </a:txBody>
                  <a:tcPr marL="0" marR="0" marT="0"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416654">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a:ln>
                          <a:noFill/>
                        </a:ln>
                        <a:solidFill>
                          <a:srgbClr val="2E2E38"/>
                        </a:solidFill>
                        <a:effectLst/>
                        <a:uLnTx/>
                        <a:uFillTx/>
                        <a:latin typeface="+mn-lt"/>
                        <a:ea typeface="+mn-ea"/>
                        <a:cs typeface="+mn-cs"/>
                      </a:endParaRPr>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41</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zh-TW" altLang="en-US" sz="900" b="1" i="0" u="none" strike="noStrike">
                          <a:solidFill>
                            <a:schemeClr val="tx1"/>
                          </a:solidFill>
                          <a:effectLst/>
                          <a:latin typeface="+mn-ea"/>
                          <a:ea typeface="+mn-ea"/>
                        </a:rPr>
                        <a:t>平均年間給与</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満額を受領している従業員への支払給与の合計</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満額を受領している従業員数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9"/>
                  </a:ext>
                </a:extLst>
              </a:tr>
              <a:tr h="416654">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42</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（報酬の満足度）</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0"/>
                  </a:ext>
                </a:extLst>
              </a:tr>
              <a:tr h="346845">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43</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zh-TW" altLang="en-US" sz="900" b="1" i="0" u="none" strike="noStrike">
                          <a:solidFill>
                            <a:schemeClr val="tx1"/>
                          </a:solidFill>
                          <a:effectLst/>
                          <a:latin typeface="+mn-ea"/>
                          <a:ea typeface="+mn-ea"/>
                        </a:rPr>
                        <a:t>福利厚生費用総額</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経理データ上で、福利厚生費に含まれる項目の総額</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1"/>
                  </a:ext>
                </a:extLst>
              </a:tr>
              <a:tr h="416654">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44</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福利厚生制度の利用数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企業が福利厚生のために用意した制度における利用者数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2"/>
                  </a:ext>
                </a:extLst>
              </a:tr>
              <a:tr h="416654">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45</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（福利厚生の満足度）</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
        <p:nvSpPr>
          <p:cNvPr id="2401" name="タイトル 27"/>
          <p:cNvSpPr>
            <a:spLocks noGrp="1"/>
          </p:cNvSpPr>
          <p:nvPr>
            <p:ph type="title"/>
          </p:nvPr>
        </p:nvSpPr>
        <p:spPr/>
        <p:txBody>
          <a:bodyPr vert="horz">
            <a:normAutofit/>
          </a:bodyPr>
          <a:lstStyle/>
          <a:p>
            <a:r>
              <a:rPr lang="ja-JP" altLang="en-US">
                <a:latin typeface="+mn-ea"/>
                <a:ea typeface="+mn-ea"/>
              </a:rPr>
              <a:t>用語集 （</a:t>
            </a:r>
            <a:r>
              <a:rPr lang="en-US" altLang="ja-JP">
                <a:latin typeface="+mn-ea"/>
                <a:ea typeface="+mn-ea"/>
              </a:rPr>
              <a:t>2/3</a:t>
            </a:r>
            <a:r>
              <a:rPr lang="ja-JP" altLang="en-US">
                <a:latin typeface="+mn-ea"/>
                <a:ea typeface="+mn-ea"/>
              </a:rPr>
              <a:t>）</a:t>
            </a:r>
          </a:p>
        </p:txBody>
      </p:sp>
      <p:sp>
        <p:nvSpPr>
          <p:cNvPr id="2402"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34</a:t>
            </a:fld>
            <a:endParaRPr lang="ja-JP" altLang="en-US">
              <a:latin typeface="+mn-ea"/>
            </a:endParaRPr>
          </a:p>
        </p:txBody>
      </p:sp>
    </p:spTree>
    <p:extLst>
      <p:ext uri="{BB962C8B-B14F-4D97-AF65-F5344CB8AC3E}">
        <p14:creationId xmlns:p14="http://schemas.microsoft.com/office/powerpoint/2010/main" val="1134223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04"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404"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graphicFrame>
        <p:nvGraphicFramePr>
          <p:cNvPr id="2405" name="表 12"/>
          <p:cNvGraphicFramePr>
            <a:graphicFrameLocks noGrp="1"/>
          </p:cNvGraphicFramePr>
          <p:nvPr>
            <p:extLst>
              <p:ext uri="{D42A27DB-BD31-4B8C-83A1-F6EECF244321}">
                <p14:modId xmlns:p14="http://schemas.microsoft.com/office/powerpoint/2010/main" val="669766950"/>
              </p:ext>
            </p:extLst>
          </p:nvPr>
        </p:nvGraphicFramePr>
        <p:xfrm>
          <a:off x="442913" y="743478"/>
          <a:ext cx="5505450" cy="5429000"/>
        </p:xfrm>
        <a:graphic>
          <a:graphicData uri="http://schemas.openxmlformats.org/drawingml/2006/table">
            <a:tbl>
              <a:tblPr firstRow="1" bandRow="1">
                <a:tableStyleId>{5C22544A-7EE6-4342-B048-85BDC9FD1C3A}</a:tableStyleId>
              </a:tblPr>
              <a:tblGrid>
                <a:gridCol w="295595">
                  <a:extLst>
                    <a:ext uri="{9D8B030D-6E8A-4147-A177-3AD203B41FA5}">
                      <a16:colId xmlns:a16="http://schemas.microsoft.com/office/drawing/2014/main" val="20000"/>
                    </a:ext>
                  </a:extLst>
                </a:gridCol>
                <a:gridCol w="406443">
                  <a:extLst>
                    <a:ext uri="{9D8B030D-6E8A-4147-A177-3AD203B41FA5}">
                      <a16:colId xmlns:a16="http://schemas.microsoft.com/office/drawing/2014/main" val="20001"/>
                    </a:ext>
                  </a:extLst>
                </a:gridCol>
                <a:gridCol w="1847466">
                  <a:extLst>
                    <a:ext uri="{9D8B030D-6E8A-4147-A177-3AD203B41FA5}">
                      <a16:colId xmlns:a16="http://schemas.microsoft.com/office/drawing/2014/main" val="20002"/>
                    </a:ext>
                  </a:extLst>
                </a:gridCol>
                <a:gridCol w="2955946">
                  <a:extLst>
                    <a:ext uri="{9D8B030D-6E8A-4147-A177-3AD203B41FA5}">
                      <a16:colId xmlns:a16="http://schemas.microsoft.com/office/drawing/2014/main" val="20003"/>
                    </a:ext>
                  </a:extLst>
                </a:gridCol>
              </a:tblGrid>
              <a:tr h="435600">
                <a:tc>
                  <a:txBody>
                    <a:bodyPr/>
                    <a:lstStyle/>
                    <a:p>
                      <a:pPr marL="0" algn="ctr" rtl="0" eaLnBrk="1" fontAlgn="ctr" latinLnBrk="0" hangingPunct="1">
                        <a:spcBef>
                          <a:spcPts val="0"/>
                        </a:spcBef>
                        <a:spcAft>
                          <a:spcPts val="0"/>
                        </a:spcAft>
                      </a:pPr>
                      <a:r>
                        <a:rPr lang="ja-JP" altLang="en-US" sz="900" b="1" i="0" u="none" strike="noStrike">
                          <a:solidFill>
                            <a:schemeClr val="tx1"/>
                          </a:solidFill>
                          <a:effectLst/>
                          <a:latin typeface="+mn-ea"/>
                          <a:ea typeface="+mn-ea"/>
                        </a:rPr>
                        <a:t>項目</a:t>
                      </a:r>
                    </a:p>
                  </a:txBody>
                  <a:tcPr marL="72000" marR="72000" marT="72000" marB="7200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900" b="1" i="0" u="none" strike="noStrike" kern="1200">
                          <a:solidFill>
                            <a:schemeClr val="tx1"/>
                          </a:solidFill>
                          <a:effectLst/>
                          <a:latin typeface="+mn-ea"/>
                          <a:ea typeface="+mn-ea"/>
                        </a:rPr>
                        <a:t>指標番号</a:t>
                      </a:r>
                      <a:endParaRPr lang="ja-JP" altLang="en-US" sz="9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指標名</a:t>
                      </a:r>
                      <a:endParaRPr lang="ja-JP" altLang="en-US" sz="14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　算出式</a:t>
                      </a:r>
                      <a:endParaRPr lang="ja-JP" altLang="en-US" sz="32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chemeClr val="bg1"/>
                          </a:solidFill>
                          <a:effectLst/>
                          <a:uLnTx/>
                          <a:uFillTx/>
                          <a:latin typeface="+mn-ea"/>
                          <a:ea typeface="+mn-ea"/>
                          <a:cs typeface="+mn-cs"/>
                        </a:rPr>
                        <a:t>⑥安全衛生・コンプライアンス</a:t>
                      </a:r>
                    </a:p>
                  </a:txBody>
                  <a:tcPr marL="72000" marR="72000" marT="72000" marB="72000" vert="eaVert"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solidFill>
                  </a:tcPr>
                </a:tc>
                <a:tc gridSpan="3">
                  <a:txBody>
                    <a:bodyPr/>
                    <a:lstStyle/>
                    <a:p>
                      <a:endParaRPr kumimoji="1" lang="ja-JP" altLang="en-US" sz="100">
                        <a:latin typeface="+mn-ea"/>
                        <a:ea typeface="+mn-ea"/>
                      </a:endParaRPr>
                    </a:p>
                  </a:txBody>
                  <a:tcPr marL="0" marR="0" marT="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2"/>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612000">
                <a:tc vMerge="1">
                  <a:txBody>
                    <a:bodyPr/>
                    <a:lstStyle/>
                    <a:p>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ja-JP" altLang="en-US" sz="900" b="1">
                          <a:solidFill>
                            <a:schemeClr val="tx1"/>
                          </a:solidFill>
                          <a:latin typeface="+mn-ea"/>
                          <a:ea typeface="+mn-ea"/>
                        </a:rPr>
                        <a:t>４６</a:t>
                      </a:r>
                      <a:endParaRPr kumimoji="1" lang="en-US" altLang="ja-JP"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健康・安全研修の</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総出席者数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a:solidFill>
                            <a:schemeClr val="tx1"/>
                          </a:solidFill>
                          <a:latin typeface="+mn-ea"/>
                          <a:ea typeface="+mn-ea"/>
                        </a:rPr>
                        <a:t>健康・安全</a:t>
                      </a:r>
                      <a:r>
                        <a:rPr lang="ja-JP" altLang="en-US" sz="900">
                          <a:solidFill>
                            <a:schemeClr val="tx1"/>
                          </a:solidFill>
                          <a:effectLst/>
                          <a:latin typeface="+mn-ea"/>
                          <a:ea typeface="+mn-ea"/>
                        </a:rPr>
                        <a:t>研修に参加した受講者の総和</a:t>
                      </a:r>
                      <a:endParaRPr lang="ja-JP" altLang="ja-JP" sz="900">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612000">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47</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労災認定された件数</a:t>
                      </a:r>
                      <a:r>
                        <a:rPr lang="en-US" altLang="ja-JP" sz="900" b="1" i="0" u="none" strike="noStrike">
                          <a:solidFill>
                            <a:schemeClr val="tx1"/>
                          </a:solidFill>
                          <a:effectLst/>
                          <a:latin typeface="+mn-ea"/>
                          <a:ea typeface="+mn-ea"/>
                        </a:rPr>
                        <a:t>/</a:t>
                      </a:r>
                      <a:r>
                        <a:rPr lang="ja-JP" altLang="en-US" sz="900" b="1" i="0" u="none" strike="noStrike">
                          <a:solidFill>
                            <a:schemeClr val="tx1"/>
                          </a:solidFill>
                          <a:effectLst/>
                          <a:latin typeface="+mn-ea"/>
                          <a:ea typeface="+mn-ea"/>
                        </a:rPr>
                        <a:t>発生率</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（期間中の労災の件数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期間中の従業員の総労働時間）</a:t>
                      </a:r>
                      <a:r>
                        <a:rPr lang="en-US" altLang="ja-JP" sz="900" b="0" i="0" u="none" strike="noStrike">
                          <a:solidFill>
                            <a:schemeClr val="tx1"/>
                          </a:solidFill>
                          <a:effectLst/>
                          <a:latin typeface="+mn-ea"/>
                          <a:ea typeface="+mn-ea"/>
                        </a:rPr>
                        <a:t>×100</a:t>
                      </a:r>
                      <a:r>
                        <a:rPr lang="ja-JP" altLang="en-US" sz="900" b="0" i="0" u="none" strike="noStrike">
                          <a:solidFill>
                            <a:schemeClr val="tx1"/>
                          </a:solidFill>
                          <a:effectLst/>
                          <a:latin typeface="+mn-ea"/>
                          <a:ea typeface="+mn-ea"/>
                        </a:rPr>
                        <a:t>万時間</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612000">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48</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労災認定された死亡者数</a:t>
                      </a:r>
                      <a:r>
                        <a:rPr lang="en-US" altLang="ja-JP" sz="900" b="1" i="0" u="none" strike="noStrike">
                          <a:solidFill>
                            <a:schemeClr val="tx1"/>
                          </a:solidFill>
                          <a:effectLst/>
                          <a:latin typeface="+mn-ea"/>
                          <a:ea typeface="+mn-ea"/>
                        </a:rPr>
                        <a:t>/</a:t>
                      </a:r>
                      <a:r>
                        <a:rPr lang="ja-JP" altLang="en-US" sz="900" b="1" i="0" u="none" strike="noStrike">
                          <a:solidFill>
                            <a:schemeClr val="tx1"/>
                          </a:solidFill>
                          <a:effectLst/>
                          <a:latin typeface="+mn-ea"/>
                          <a:ea typeface="+mn-ea"/>
                        </a:rPr>
                        <a:t>死亡率</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（期間中の労災による死亡者数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総従業員数）</a:t>
                      </a:r>
                      <a:r>
                        <a:rPr lang="en-US" altLang="ja-JP" sz="900" b="0" i="0" u="none" strike="noStrike">
                          <a:solidFill>
                            <a:schemeClr val="tx1"/>
                          </a:solidFill>
                          <a:effectLst/>
                          <a:latin typeface="+mn-ea"/>
                          <a:ea typeface="+mn-ea"/>
                        </a:rPr>
                        <a:t>×100</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4"/>
                  </a:ext>
                </a:extLst>
              </a:tr>
              <a:tr h="612000">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ja-JP" altLang="en-US" sz="900" b="1">
                          <a:solidFill>
                            <a:schemeClr val="tx1"/>
                          </a:solidFill>
                          <a:latin typeface="+mn-ea"/>
                          <a:ea typeface="+mn-ea"/>
                        </a:rPr>
                        <a:t>４９</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（安全衛生）</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5"/>
                  </a:ext>
                </a:extLst>
              </a:tr>
              <a:tr h="61200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a:ln>
                          <a:noFill/>
                        </a:ln>
                        <a:solidFill>
                          <a:srgbClr val="2E2E38"/>
                        </a:solidFill>
                        <a:effectLst/>
                        <a:uLnTx/>
                        <a:uFillTx/>
                        <a:latin typeface="+mn-lt"/>
                        <a:ea typeface="+mn-ea"/>
                        <a:cs typeface="+mn-cs"/>
                      </a:endParaRPr>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ja-JP" altLang="en-US" sz="900" b="1">
                          <a:solidFill>
                            <a:schemeClr val="tx1"/>
                          </a:solidFill>
                          <a:latin typeface="+mn-ea"/>
                          <a:ea typeface="+mn-ea"/>
                        </a:rPr>
                        <a:t>５０</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倫理・コンプライアンス研修の</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総出席者数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倫理・コンプライアンス研修に参加した受講者の総和</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6"/>
                  </a:ext>
                </a:extLst>
              </a:tr>
              <a:tr h="612000">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51</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第三者に解決を委ねられた係争</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適切な裁判管轄権を有する第三者に委ねられた労務係争の数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7"/>
                  </a:ext>
                </a:extLst>
              </a:tr>
              <a:tr h="612000">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ja-JP" altLang="en-US" sz="900" b="1">
                          <a:solidFill>
                            <a:schemeClr val="tx1"/>
                          </a:solidFill>
                          <a:latin typeface="+mn-ea"/>
                          <a:ea typeface="+mn-ea"/>
                        </a:rPr>
                        <a:t>５２</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懲戒処分の種類と件数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chemeClr val="tx1"/>
                          </a:solidFill>
                          <a:effectLst/>
                          <a:uLnTx/>
                          <a:uFillTx/>
                          <a:latin typeface="+mn-ea"/>
                          <a:ea typeface="+mn-ea"/>
                          <a:cs typeface="+mn-cs"/>
                        </a:rPr>
                        <a:t>各懲戒処分の種類ごとの件数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8"/>
                  </a:ext>
                </a:extLst>
              </a:tr>
              <a:tr h="612000">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ja-JP" altLang="en-US" sz="900" b="1">
                          <a:solidFill>
                            <a:schemeClr val="tx1"/>
                          </a:solidFill>
                          <a:latin typeface="+mn-ea"/>
                          <a:ea typeface="+mn-ea"/>
                        </a:rPr>
                        <a:t>５３</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（コンプライアンス）</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2406" name="タイトル 27"/>
          <p:cNvSpPr>
            <a:spLocks noGrp="1"/>
          </p:cNvSpPr>
          <p:nvPr>
            <p:ph type="title"/>
          </p:nvPr>
        </p:nvSpPr>
        <p:spPr/>
        <p:txBody>
          <a:bodyPr vert="horz">
            <a:normAutofit/>
          </a:bodyPr>
          <a:lstStyle/>
          <a:p>
            <a:r>
              <a:rPr lang="ja-JP" altLang="en-US">
                <a:latin typeface="+mn-ea"/>
                <a:ea typeface="+mn-ea"/>
              </a:rPr>
              <a:t>用語集 （</a:t>
            </a:r>
            <a:r>
              <a:rPr lang="en-US" altLang="ja-JP">
                <a:latin typeface="+mn-ea"/>
                <a:ea typeface="+mn-ea"/>
              </a:rPr>
              <a:t>3/3</a:t>
            </a:r>
            <a:r>
              <a:rPr lang="ja-JP" altLang="en-US">
                <a:latin typeface="+mn-ea"/>
                <a:ea typeface="+mn-ea"/>
              </a:rPr>
              <a:t>）</a:t>
            </a:r>
          </a:p>
        </p:txBody>
      </p:sp>
      <p:sp>
        <p:nvSpPr>
          <p:cNvPr id="2407"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35</a:t>
            </a:fld>
            <a:endParaRPr lang="ja-JP" altLang="en-US">
              <a:latin typeface="+mn-ea"/>
            </a:endParaRPr>
          </a:p>
        </p:txBody>
      </p:sp>
      <p:grpSp>
        <p:nvGrpSpPr>
          <p:cNvPr id="2408" name="グループ化 1"/>
          <p:cNvGrpSpPr/>
          <p:nvPr/>
        </p:nvGrpSpPr>
        <p:grpSpPr>
          <a:xfrm>
            <a:off x="6243638" y="3923323"/>
            <a:ext cx="5505449" cy="2275649"/>
            <a:chOff x="442913" y="926414"/>
            <a:chExt cx="11306175" cy="4640839"/>
          </a:xfrm>
        </p:grpSpPr>
        <p:sp>
          <p:nvSpPr>
            <p:cNvPr id="2409" name="正方形/長方形 6"/>
            <p:cNvSpPr/>
            <p:nvPr/>
          </p:nvSpPr>
          <p:spPr>
            <a:xfrm>
              <a:off x="442913" y="926414"/>
              <a:ext cx="11306175" cy="1445662"/>
            </a:xfrm>
            <a:prstGeom prst="rect">
              <a:avLst/>
            </a:prstGeom>
            <a:no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ltLang="ja-JP" sz="700">
                <a:solidFill>
                  <a:schemeClr val="tx1"/>
                </a:solidFill>
                <a:latin typeface="+mn-ea"/>
              </a:endParaRPr>
            </a:p>
            <a:p>
              <a:pPr algn="ctr">
                <a:spcAft>
                  <a:spcPts val="600"/>
                </a:spcAft>
              </a:pPr>
              <a:endParaRPr lang="en-US" altLang="ja-JP" sz="700">
                <a:solidFill>
                  <a:schemeClr val="tx1"/>
                </a:solidFill>
                <a:latin typeface="+mn-ea"/>
              </a:endParaRPr>
            </a:p>
          </p:txBody>
        </p:sp>
        <p:cxnSp>
          <p:nvCxnSpPr>
            <p:cNvPr id="2410" name="Straight Connector 17"/>
            <p:cNvCxnSpPr>
              <a:cxnSpLocks/>
            </p:cNvCxnSpPr>
            <p:nvPr/>
          </p:nvCxnSpPr>
          <p:spPr>
            <a:xfrm>
              <a:off x="3478205" y="1239950"/>
              <a:ext cx="0" cy="81859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411" name="Rectangle 20"/>
            <p:cNvSpPr/>
            <p:nvPr/>
          </p:nvSpPr>
          <p:spPr>
            <a:xfrm>
              <a:off x="888618" y="1239950"/>
              <a:ext cx="2363913" cy="8185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tx1"/>
                  </a:solidFill>
                  <a:latin typeface="+mn-ea"/>
                </a:rPr>
                <a:t>集計範囲</a:t>
              </a:r>
              <a:endParaRPr lang="en-US" altLang="ja-JP" sz="1400" b="1">
                <a:solidFill>
                  <a:schemeClr val="tx1"/>
                </a:solidFill>
                <a:latin typeface="+mn-ea"/>
              </a:endParaRPr>
            </a:p>
          </p:txBody>
        </p:sp>
        <p:sp>
          <p:nvSpPr>
            <p:cNvPr id="2412" name="Rectangle 22"/>
            <p:cNvSpPr/>
            <p:nvPr/>
          </p:nvSpPr>
          <p:spPr>
            <a:xfrm>
              <a:off x="3698233" y="1047007"/>
              <a:ext cx="7859027" cy="11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latin typeface="+mn-ea"/>
                </a:rPr>
                <a:t>本レポートは、</a:t>
              </a:r>
              <a:r>
                <a:rPr lang="ja-JP" altLang="en-US" sz="1050" b="1" dirty="0">
                  <a:solidFill>
                    <a:schemeClr val="tx1"/>
                  </a:solidFill>
                  <a:latin typeface="+mn-ea"/>
                </a:rPr>
                <a:t>当社単体</a:t>
              </a:r>
              <a:r>
                <a:rPr lang="ja-JP" altLang="en-US" sz="1050" dirty="0">
                  <a:solidFill>
                    <a:schemeClr val="tx1"/>
                  </a:solidFill>
                  <a:latin typeface="+mn-ea"/>
                </a:rPr>
                <a:t>の情報を集計しております。</a:t>
              </a:r>
              <a:endParaRPr lang="en-US" altLang="ja-JP" sz="1050" dirty="0">
                <a:solidFill>
                  <a:schemeClr val="tx1"/>
                </a:solidFill>
                <a:latin typeface="+mn-ea"/>
              </a:endParaRPr>
            </a:p>
          </p:txBody>
        </p:sp>
        <p:sp>
          <p:nvSpPr>
            <p:cNvPr id="2413" name="正方形/長方形 6"/>
            <p:cNvSpPr/>
            <p:nvPr/>
          </p:nvSpPr>
          <p:spPr>
            <a:xfrm>
              <a:off x="442913" y="2524003"/>
              <a:ext cx="11306175" cy="1445662"/>
            </a:xfrm>
            <a:prstGeom prst="rect">
              <a:avLst/>
            </a:prstGeom>
            <a:no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ltLang="ja-JP" sz="700">
                <a:solidFill>
                  <a:schemeClr val="tx1"/>
                </a:solidFill>
                <a:latin typeface="+mn-ea"/>
              </a:endParaRPr>
            </a:p>
            <a:p>
              <a:pPr algn="ctr">
                <a:spcAft>
                  <a:spcPts val="600"/>
                </a:spcAft>
              </a:pPr>
              <a:endParaRPr lang="en-US" altLang="ja-JP" sz="700">
                <a:solidFill>
                  <a:schemeClr val="tx1"/>
                </a:solidFill>
                <a:latin typeface="+mn-ea"/>
              </a:endParaRPr>
            </a:p>
          </p:txBody>
        </p:sp>
        <p:cxnSp>
          <p:nvCxnSpPr>
            <p:cNvPr id="2414" name="Straight Connector 18"/>
            <p:cNvCxnSpPr>
              <a:cxnSpLocks/>
            </p:cNvCxnSpPr>
            <p:nvPr/>
          </p:nvCxnSpPr>
          <p:spPr>
            <a:xfrm>
              <a:off x="3478205" y="2837539"/>
              <a:ext cx="0" cy="81859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415" name="Rectangle 21"/>
            <p:cNvSpPr/>
            <p:nvPr/>
          </p:nvSpPr>
          <p:spPr>
            <a:xfrm>
              <a:off x="888618" y="2837540"/>
              <a:ext cx="2363913" cy="8185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tx1"/>
                  </a:solidFill>
                  <a:latin typeface="+mn-ea"/>
                </a:rPr>
                <a:t>雇用区分</a:t>
              </a:r>
              <a:endParaRPr lang="en-US" altLang="ja-JP" sz="1400" b="1">
                <a:solidFill>
                  <a:schemeClr val="tx1"/>
                </a:solidFill>
                <a:latin typeface="+mn-ea"/>
              </a:endParaRPr>
            </a:p>
          </p:txBody>
        </p:sp>
        <p:sp>
          <p:nvSpPr>
            <p:cNvPr id="2416" name="Rectangle 23"/>
            <p:cNvSpPr/>
            <p:nvPr/>
          </p:nvSpPr>
          <p:spPr>
            <a:xfrm>
              <a:off x="3703882" y="2751587"/>
              <a:ext cx="7859027" cy="9904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latin typeface="+mn-ea"/>
                </a:rPr>
                <a:t>本レポートは、</a:t>
              </a:r>
              <a:r>
                <a:rPr lang="ja-JP" altLang="en-US" sz="1050" b="1" dirty="0">
                  <a:solidFill>
                    <a:schemeClr val="tx1"/>
                  </a:solidFill>
                  <a:latin typeface="+mn-ea"/>
                </a:rPr>
                <a:t>正規雇用に加え、非正規雇用の従業員</a:t>
              </a:r>
              <a:r>
                <a:rPr lang="ja-JP" altLang="en-US" sz="1050" dirty="0">
                  <a:solidFill>
                    <a:schemeClr val="tx1"/>
                  </a:solidFill>
                  <a:latin typeface="+mn-ea"/>
                </a:rPr>
                <a:t>を開示対象としております。</a:t>
              </a:r>
              <a:endParaRPr lang="en-US" altLang="ja-JP" sz="1050" dirty="0">
                <a:solidFill>
                  <a:schemeClr val="tx1"/>
                </a:solidFill>
                <a:latin typeface="+mn-ea"/>
              </a:endParaRPr>
            </a:p>
          </p:txBody>
        </p:sp>
        <p:sp>
          <p:nvSpPr>
            <p:cNvPr id="2417" name="正方形/長方形 6"/>
            <p:cNvSpPr/>
            <p:nvPr/>
          </p:nvSpPr>
          <p:spPr>
            <a:xfrm>
              <a:off x="442913" y="4121591"/>
              <a:ext cx="11306175" cy="1445662"/>
            </a:xfrm>
            <a:prstGeom prst="rect">
              <a:avLst/>
            </a:prstGeom>
            <a:no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ltLang="ja-JP" sz="700">
                <a:solidFill>
                  <a:schemeClr val="tx1"/>
                </a:solidFill>
                <a:latin typeface="+mn-ea"/>
              </a:endParaRPr>
            </a:p>
            <a:p>
              <a:pPr algn="ctr">
                <a:spcAft>
                  <a:spcPts val="600"/>
                </a:spcAft>
              </a:pPr>
              <a:endParaRPr lang="en-US" altLang="ja-JP" sz="700">
                <a:solidFill>
                  <a:schemeClr val="tx1"/>
                </a:solidFill>
                <a:latin typeface="+mn-ea"/>
              </a:endParaRPr>
            </a:p>
          </p:txBody>
        </p:sp>
        <p:cxnSp>
          <p:nvCxnSpPr>
            <p:cNvPr id="2418" name="Straight Connector 18"/>
            <p:cNvCxnSpPr>
              <a:cxnSpLocks/>
            </p:cNvCxnSpPr>
            <p:nvPr/>
          </p:nvCxnSpPr>
          <p:spPr>
            <a:xfrm>
              <a:off x="3478205" y="4435127"/>
              <a:ext cx="0" cy="81859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419" name="Rectangle 21"/>
            <p:cNvSpPr/>
            <p:nvPr/>
          </p:nvSpPr>
          <p:spPr>
            <a:xfrm>
              <a:off x="888618" y="4435127"/>
              <a:ext cx="2363913" cy="8185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tx1"/>
                  </a:solidFill>
                  <a:latin typeface="+mn-ea"/>
                </a:rPr>
                <a:t>算出期間</a:t>
              </a:r>
              <a:endParaRPr lang="en-US" altLang="ja-JP" sz="1400" b="1">
                <a:solidFill>
                  <a:schemeClr val="tx1"/>
                </a:solidFill>
                <a:latin typeface="+mn-ea"/>
              </a:endParaRPr>
            </a:p>
          </p:txBody>
        </p:sp>
        <p:sp>
          <p:nvSpPr>
            <p:cNvPr id="2420" name="Rectangle 23"/>
            <p:cNvSpPr/>
            <p:nvPr/>
          </p:nvSpPr>
          <p:spPr>
            <a:xfrm>
              <a:off x="3703882" y="4349175"/>
              <a:ext cx="7859027" cy="9904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latin typeface="+mn-ea"/>
                </a:rPr>
                <a:t>本レポートは</a:t>
              </a:r>
              <a:r>
                <a:rPr lang="en-US" altLang="ja-JP" sz="1050" b="1" dirty="0">
                  <a:solidFill>
                    <a:schemeClr val="tx1"/>
                  </a:solidFill>
                  <a:latin typeface="+mn-ea"/>
                </a:rPr>
                <a:t>2024</a:t>
              </a:r>
              <a:r>
                <a:rPr lang="ja-JP" altLang="en-US" sz="1050" b="1" dirty="0">
                  <a:solidFill>
                    <a:schemeClr val="tx1"/>
                  </a:solidFill>
                  <a:latin typeface="+mn-ea"/>
                </a:rPr>
                <a:t>年度</a:t>
              </a:r>
              <a:r>
                <a:rPr lang="en-US" altLang="ja-JP" sz="1050" b="1" dirty="0">
                  <a:solidFill>
                    <a:schemeClr val="tx1"/>
                  </a:solidFill>
                  <a:latin typeface="+mn-ea"/>
                </a:rPr>
                <a:t>,2023</a:t>
              </a:r>
              <a:r>
                <a:rPr lang="ja-JP" altLang="en-US" sz="1050" b="1" dirty="0">
                  <a:solidFill>
                    <a:schemeClr val="tx1"/>
                  </a:solidFill>
                  <a:latin typeface="+mn-ea"/>
                </a:rPr>
                <a:t>年度</a:t>
              </a:r>
              <a:r>
                <a:rPr lang="en-US" altLang="ja-JP" sz="1050" b="1" dirty="0">
                  <a:solidFill>
                    <a:schemeClr val="tx1"/>
                  </a:solidFill>
                  <a:latin typeface="+mn-ea"/>
                </a:rPr>
                <a:t>,2022</a:t>
              </a:r>
              <a:r>
                <a:rPr lang="ja-JP" altLang="en-US" sz="1050" b="1" dirty="0">
                  <a:solidFill>
                    <a:schemeClr val="tx1"/>
                  </a:solidFill>
                  <a:latin typeface="+mn-ea"/>
                </a:rPr>
                <a:t>年度</a:t>
              </a:r>
              <a:r>
                <a:rPr lang="ja-JP" altLang="en-US" sz="1050" dirty="0">
                  <a:solidFill>
                    <a:schemeClr val="tx1"/>
                  </a:solidFill>
                  <a:latin typeface="+mn-ea"/>
                </a:rPr>
                <a:t>の</a:t>
              </a:r>
              <a:r>
                <a:rPr lang="en-US" altLang="ja-JP" sz="1050" dirty="0">
                  <a:solidFill>
                    <a:schemeClr val="tx1"/>
                  </a:solidFill>
                  <a:latin typeface="+mn-ea"/>
                </a:rPr>
                <a:t>3</a:t>
              </a:r>
              <a:r>
                <a:rPr lang="ja-JP" altLang="en-US" sz="1050" dirty="0">
                  <a:solidFill>
                    <a:schemeClr val="tx1"/>
                  </a:solidFill>
                  <a:latin typeface="+mn-ea"/>
                </a:rPr>
                <a:t>期間を算出期間としております。</a:t>
              </a:r>
              <a:endParaRPr lang="en-US" altLang="ja-JP" sz="1050" dirty="0">
                <a:solidFill>
                  <a:schemeClr val="tx1"/>
                </a:solidFill>
                <a:latin typeface="+mn-ea"/>
              </a:endParaRPr>
            </a:p>
          </p:txBody>
        </p:sp>
      </p:grpSp>
    </p:spTree>
    <p:extLst>
      <p:ext uri="{BB962C8B-B14F-4D97-AF65-F5344CB8AC3E}">
        <p14:creationId xmlns:p14="http://schemas.microsoft.com/office/powerpoint/2010/main" val="4133547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2"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132"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133" name="タイトル 1"/>
          <p:cNvSpPr>
            <a:spLocks noGrp="1"/>
          </p:cNvSpPr>
          <p:nvPr>
            <p:ph type="title"/>
          </p:nvPr>
        </p:nvSpPr>
        <p:spPr/>
        <p:txBody>
          <a:bodyPr vert="horz"/>
          <a:lstStyle/>
          <a:p>
            <a:r>
              <a:rPr kumimoji="1" lang="en-US" altLang="ja-JP" dirty="0">
                <a:latin typeface="+mn-ea"/>
                <a:ea typeface="+mn-ea"/>
              </a:rPr>
              <a:t>2. </a:t>
            </a:r>
            <a:r>
              <a:rPr kumimoji="1" lang="ja-JP" altLang="en-US" dirty="0">
                <a:latin typeface="+mn-ea"/>
                <a:ea typeface="+mn-ea"/>
              </a:rPr>
              <a:t>一目で分かる</a:t>
            </a:r>
            <a:r>
              <a:rPr lang="ja-JP" altLang="en-US" dirty="0">
                <a:latin typeface="+mn-ea"/>
              </a:rPr>
              <a:t>広島調剤センター　</a:t>
            </a:r>
            <a:r>
              <a:rPr lang="ja-JP" altLang="en-US" dirty="0">
                <a:latin typeface="+mn-ea"/>
                <a:ea typeface="+mn-ea"/>
              </a:rPr>
              <a:t>企業理念</a:t>
            </a:r>
            <a:endParaRPr kumimoji="1" lang="ja-JP" altLang="en-US" dirty="0">
              <a:latin typeface="+mn-ea"/>
              <a:ea typeface="+mn-ea"/>
            </a:endParaRPr>
          </a:p>
        </p:txBody>
      </p:sp>
      <p:sp>
        <p:nvSpPr>
          <p:cNvPr id="1134" name="スライド番号プレースホルダー 8"/>
          <p:cNvSpPr>
            <a:spLocks noGrp="1"/>
          </p:cNvSpPr>
          <p:nvPr>
            <p:ph type="sldNum" sz="quarter" idx="12"/>
          </p:nvPr>
        </p:nvSpPr>
        <p:spPr/>
        <p:txBody>
          <a:bodyPr/>
          <a:lstStyle/>
          <a:p>
            <a:fld id="{273F110B-3E81-42E9-B683-BD8814B58ECE}" type="slidenum">
              <a:rPr lang="ja-JP" altLang="en-US" smtClean="0">
                <a:latin typeface="+mn-ea"/>
              </a:rPr>
              <a:pPr/>
              <a:t>3</a:t>
            </a:fld>
            <a:endParaRPr lang="ja-JP" altLang="en-US">
              <a:latin typeface="+mn-ea"/>
            </a:endParaRPr>
          </a:p>
        </p:txBody>
      </p:sp>
      <p:sp>
        <p:nvSpPr>
          <p:cNvPr id="1137" name="正方形/長方形 16"/>
          <p:cNvSpPr/>
          <p:nvPr/>
        </p:nvSpPr>
        <p:spPr>
          <a:xfrm>
            <a:off x="442845" y="740618"/>
            <a:ext cx="7724761" cy="614208"/>
          </a:xfrm>
          <a:prstGeom prst="rect">
            <a:avLst/>
          </a:prstGeom>
          <a:noFill/>
          <a:ln w="15875" cap="rnd" cmpd="sng" algn="ctr">
            <a:noFill/>
            <a:prstDash val="solid"/>
          </a:ln>
          <a:effectLst/>
        </p:spPr>
        <p:txBody>
          <a:bodyPr rIns="90000"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3200" b="1" kern="0" dirty="0">
                <a:latin typeface="+mn-ea"/>
              </a:rPr>
              <a:t>ビジョン・経営方針・目指すべき会社の姿</a:t>
            </a:r>
            <a:endParaRPr kumimoji="0" lang="ja-JP" altLang="en-US" sz="3200" b="1" i="0" u="none" strike="noStrike" kern="0" cap="none" spc="0" normalizeH="0" baseline="0" noProof="0" dirty="0">
              <a:ln>
                <a:noFill/>
              </a:ln>
              <a:effectLst/>
              <a:uLnTx/>
              <a:uFillTx/>
              <a:latin typeface="+mn-ea"/>
              <a:cs typeface="+mn-cs"/>
            </a:endParaRPr>
          </a:p>
        </p:txBody>
      </p:sp>
      <p:pic>
        <p:nvPicPr>
          <p:cNvPr id="8" name="図 7">
            <a:extLst>
              <a:ext uri="{FF2B5EF4-FFF2-40B4-BE49-F238E27FC236}">
                <a16:creationId xmlns:a16="http://schemas.microsoft.com/office/drawing/2014/main" id="{EA32B954-E2D1-E866-772F-9991A6AD7A58}"/>
              </a:ext>
            </a:extLst>
          </p:cNvPr>
          <p:cNvPicPr>
            <a:picLocks noChangeAspect="1"/>
          </p:cNvPicPr>
          <p:nvPr/>
        </p:nvPicPr>
        <p:blipFill>
          <a:blip r:embed="rId4"/>
          <a:srcRect r="2960"/>
          <a:stretch>
            <a:fillRect/>
          </a:stretch>
        </p:blipFill>
        <p:spPr>
          <a:xfrm>
            <a:off x="-4887" y="2439714"/>
            <a:ext cx="11725524" cy="3481015"/>
          </a:xfrm>
          <a:prstGeom prst="rect">
            <a:avLst/>
          </a:prstGeom>
        </p:spPr>
      </p:pic>
    </p:spTree>
    <p:extLst>
      <p:ext uri="{BB962C8B-B14F-4D97-AF65-F5344CB8AC3E}">
        <p14:creationId xmlns:p14="http://schemas.microsoft.com/office/powerpoint/2010/main" val="550480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3"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163"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164" name="Flowchart: Process 54"/>
          <p:cNvSpPr/>
          <p:nvPr/>
        </p:nvSpPr>
        <p:spPr>
          <a:xfrm>
            <a:off x="6605059" y="1481393"/>
            <a:ext cx="5172358" cy="4850329"/>
          </a:xfrm>
          <a:prstGeom prst="flowChartProcess">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mn-ea"/>
            </a:endParaRPr>
          </a:p>
        </p:txBody>
      </p:sp>
      <p:sp>
        <p:nvSpPr>
          <p:cNvPr id="1165" name="タイトル 1"/>
          <p:cNvSpPr>
            <a:spLocks noGrp="1"/>
          </p:cNvSpPr>
          <p:nvPr>
            <p:ph type="title"/>
          </p:nvPr>
        </p:nvSpPr>
        <p:spPr/>
        <p:txBody>
          <a:bodyPr vert="horz"/>
          <a:lstStyle/>
          <a:p>
            <a:r>
              <a:rPr kumimoji="1" lang="en-US" altLang="ja-JP" dirty="0">
                <a:latin typeface="+mn-ea"/>
                <a:ea typeface="+mn-ea"/>
              </a:rPr>
              <a:t>2. </a:t>
            </a:r>
            <a:r>
              <a:rPr kumimoji="1" lang="ja-JP" altLang="en-US" dirty="0">
                <a:latin typeface="+mn-ea"/>
                <a:ea typeface="+mn-ea"/>
              </a:rPr>
              <a:t>一目で分かる</a:t>
            </a:r>
            <a:r>
              <a:rPr lang="ja-JP" altLang="en-US" dirty="0">
                <a:latin typeface="+mn-ea"/>
                <a:ea typeface="+mn-ea"/>
              </a:rPr>
              <a:t>広島調剤センター　会社基本情報</a:t>
            </a:r>
            <a:endParaRPr kumimoji="1" lang="ja-JP" altLang="en-US" dirty="0">
              <a:latin typeface="+mn-ea"/>
              <a:ea typeface="+mn-ea"/>
            </a:endParaRPr>
          </a:p>
        </p:txBody>
      </p:sp>
      <p:sp>
        <p:nvSpPr>
          <p:cNvPr id="1166" name="スライド番号プレースホルダー 8"/>
          <p:cNvSpPr>
            <a:spLocks noGrp="1"/>
          </p:cNvSpPr>
          <p:nvPr>
            <p:ph type="sldNum" sz="quarter" idx="12"/>
          </p:nvPr>
        </p:nvSpPr>
        <p:spPr/>
        <p:txBody>
          <a:bodyPr/>
          <a:lstStyle/>
          <a:p>
            <a:fld id="{273F110B-3E81-42E9-B683-BD8814B58ECE}" type="slidenum">
              <a:rPr lang="ja-JP" altLang="en-US" smtClean="0">
                <a:latin typeface="+mn-ea"/>
              </a:rPr>
              <a:pPr/>
              <a:t>4</a:t>
            </a:fld>
            <a:endParaRPr lang="ja-JP" altLang="en-US">
              <a:latin typeface="+mn-ea"/>
            </a:endParaRPr>
          </a:p>
        </p:txBody>
      </p:sp>
      <p:sp>
        <p:nvSpPr>
          <p:cNvPr id="1167" name="正方形/長方形 16"/>
          <p:cNvSpPr/>
          <p:nvPr/>
        </p:nvSpPr>
        <p:spPr>
          <a:xfrm>
            <a:off x="442846" y="740618"/>
            <a:ext cx="7088254" cy="614208"/>
          </a:xfrm>
          <a:prstGeom prst="rect">
            <a:avLst/>
          </a:prstGeom>
          <a:noFill/>
          <a:ln w="15875" cap="rnd" cmpd="sng" algn="ctr">
            <a:noFill/>
            <a:prstDash val="solid"/>
          </a:ln>
          <a:effectLst/>
        </p:spPr>
        <p:txBody>
          <a:bodyPr rIns="90000"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3200" b="1" kern="0">
                <a:latin typeface="+mn-ea"/>
              </a:rPr>
              <a:t>会社名</a:t>
            </a:r>
            <a:endParaRPr kumimoji="0" lang="ja-JP" altLang="en-US" sz="3200" b="1" i="0" u="none" strike="noStrike" kern="0" cap="none" spc="0" normalizeH="0" baseline="0" noProof="0">
              <a:ln>
                <a:noFill/>
              </a:ln>
              <a:effectLst/>
              <a:uLnTx/>
              <a:uFillTx/>
              <a:latin typeface="+mn-ea"/>
              <a:cs typeface="+mn-cs"/>
            </a:endParaRPr>
          </a:p>
        </p:txBody>
      </p:sp>
      <p:sp>
        <p:nvSpPr>
          <p:cNvPr id="1168" name="正方形/長方形 18"/>
          <p:cNvSpPr/>
          <p:nvPr/>
        </p:nvSpPr>
        <p:spPr>
          <a:xfrm>
            <a:off x="146725" y="3205487"/>
            <a:ext cx="1732780" cy="723959"/>
          </a:xfrm>
          <a:prstGeom prst="rect">
            <a:avLst/>
          </a:prstGeom>
          <a:noFill/>
          <a:ln w="15875" cap="rnd" cmpd="sng" algn="ctr">
            <a:noFill/>
            <a:prstDash val="solid"/>
          </a:ln>
          <a:effectLst/>
        </p:spPr>
        <p:txBody>
          <a:bodyPr rIns="90000" rtlCol="0" anchor="t"/>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a:ln>
                  <a:noFill/>
                </a:ln>
                <a:effectLst/>
                <a:uLnTx/>
                <a:uFillTx/>
                <a:latin typeface="+mn-ea"/>
                <a:cs typeface="+mn-cs"/>
              </a:rPr>
              <a:t>事業内容</a:t>
            </a:r>
          </a:p>
        </p:txBody>
      </p:sp>
      <p:cxnSp>
        <p:nvCxnSpPr>
          <p:cNvPr id="1169" name="Straight Connector 33"/>
          <p:cNvCxnSpPr>
            <a:cxnSpLocks/>
          </p:cNvCxnSpPr>
          <p:nvPr/>
        </p:nvCxnSpPr>
        <p:spPr>
          <a:xfrm>
            <a:off x="2062385" y="1566346"/>
            <a:ext cx="0" cy="4850329"/>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170" name="Oval 37"/>
          <p:cNvSpPr/>
          <p:nvPr/>
        </p:nvSpPr>
        <p:spPr>
          <a:xfrm>
            <a:off x="1879505" y="1766738"/>
            <a:ext cx="365760" cy="365759"/>
          </a:xfrm>
          <a:prstGeom prst="ellipse">
            <a:avLst/>
          </a:prstGeom>
          <a:solidFill>
            <a:srgbClr val="992F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171" name="Oval 41"/>
          <p:cNvSpPr/>
          <p:nvPr/>
        </p:nvSpPr>
        <p:spPr>
          <a:xfrm>
            <a:off x="1879505" y="3351908"/>
            <a:ext cx="365760" cy="365759"/>
          </a:xfrm>
          <a:prstGeom prst="ellipse">
            <a:avLst/>
          </a:prstGeom>
          <a:solidFill>
            <a:srgbClr val="992F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172" name="正方形/長方形 18"/>
          <p:cNvSpPr/>
          <p:nvPr/>
        </p:nvSpPr>
        <p:spPr>
          <a:xfrm>
            <a:off x="146724" y="1641802"/>
            <a:ext cx="1732782" cy="723959"/>
          </a:xfrm>
          <a:prstGeom prst="rect">
            <a:avLst/>
          </a:prstGeom>
          <a:noFill/>
          <a:ln w="15875" cap="rnd" cmpd="sng" algn="ctr">
            <a:noFill/>
            <a:prstDash val="solid"/>
          </a:ln>
          <a:effectLst/>
        </p:spPr>
        <p:txBody>
          <a:bodyPr rIns="90000" rtlCol="0" anchor="t"/>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400" b="1" kern="0">
                <a:latin typeface="+mn-ea"/>
              </a:rPr>
              <a:t>本社</a:t>
            </a:r>
            <a:endParaRPr kumimoji="0" lang="ja-JP" altLang="en-US" sz="2400" b="1" i="0" u="none" strike="noStrike" kern="0" cap="none" spc="0" normalizeH="0" baseline="0" noProof="0">
              <a:ln>
                <a:noFill/>
              </a:ln>
              <a:effectLst/>
              <a:uLnTx/>
              <a:uFillTx/>
              <a:latin typeface="+mn-ea"/>
              <a:cs typeface="+mn-cs"/>
            </a:endParaRPr>
          </a:p>
        </p:txBody>
      </p:sp>
      <p:sp>
        <p:nvSpPr>
          <p:cNvPr id="1173" name="正方形/長方形 19"/>
          <p:cNvSpPr/>
          <p:nvPr/>
        </p:nvSpPr>
        <p:spPr>
          <a:xfrm>
            <a:off x="2254507" y="3092269"/>
            <a:ext cx="3319514" cy="1662020"/>
          </a:xfrm>
          <a:prstGeom prst="rect">
            <a:avLst/>
          </a:prstGeom>
          <a:solidFill>
            <a:schemeClr val="bg1"/>
          </a:solidFill>
          <a:ln w="15875" cap="rnd" cmpd="sng" algn="ctr">
            <a:noFill/>
            <a:prstDash val="solid"/>
          </a:ln>
          <a:effectLst/>
        </p:spPr>
        <p:txBody>
          <a:bodyPr rIns="90000" rtlCol="0" anchor="t"/>
          <a:lstStyle/>
          <a:p>
            <a:pPr marL="0" marR="0" lvl="0" indent="0" defTabSz="457200" eaLnBrk="1" fontAlgn="auto" latinLnBrk="0" hangingPunct="1">
              <a:lnSpc>
                <a:spcPct val="150000"/>
              </a:lnSpc>
              <a:spcBef>
                <a:spcPts val="0"/>
              </a:spcBef>
              <a:spcAft>
                <a:spcPts val="0"/>
              </a:spcAft>
              <a:buClrTx/>
              <a:buSzTx/>
              <a:buFontTx/>
              <a:buNone/>
              <a:tabLst/>
              <a:defRPr/>
            </a:pPr>
            <a:r>
              <a:rPr kumimoji="0" lang="ja-JP" altLang="en-US" sz="2400" kern="0" dirty="0">
                <a:latin typeface="+mn-ea"/>
              </a:rPr>
              <a:t>調剤薬局運営</a:t>
            </a:r>
            <a:endParaRPr kumimoji="0" lang="en-US" altLang="ja-JP" sz="2400" kern="0" dirty="0">
              <a:latin typeface="+mn-ea"/>
            </a:endParaRPr>
          </a:p>
          <a:p>
            <a:pPr marL="0" marR="0" lvl="0" indent="0" defTabSz="457200" eaLnBrk="1" fontAlgn="auto" latinLnBrk="0" hangingPunct="1">
              <a:lnSpc>
                <a:spcPct val="150000"/>
              </a:lnSpc>
              <a:spcBef>
                <a:spcPts val="0"/>
              </a:spcBef>
              <a:spcAft>
                <a:spcPts val="0"/>
              </a:spcAft>
              <a:buClrTx/>
              <a:buSzTx/>
              <a:buFontTx/>
              <a:buNone/>
              <a:tabLst/>
              <a:defRPr/>
            </a:pPr>
            <a:endParaRPr kumimoji="0" lang="en-US" altLang="ja-JP" sz="2400" b="0" i="0" u="none" strike="noStrike" kern="0" cap="none" spc="0" normalizeH="0" baseline="0" noProof="0" dirty="0">
              <a:ln>
                <a:noFill/>
              </a:ln>
              <a:effectLst/>
              <a:uLnTx/>
              <a:uFillTx/>
              <a:latin typeface="+mn-ea"/>
              <a:cs typeface="+mn-cs"/>
            </a:endParaRPr>
          </a:p>
        </p:txBody>
      </p:sp>
      <p:sp>
        <p:nvSpPr>
          <p:cNvPr id="1174" name="正方形/長方形 19"/>
          <p:cNvSpPr/>
          <p:nvPr/>
        </p:nvSpPr>
        <p:spPr>
          <a:xfrm>
            <a:off x="2254507" y="1641802"/>
            <a:ext cx="4158431" cy="1148105"/>
          </a:xfrm>
          <a:prstGeom prst="rect">
            <a:avLst/>
          </a:prstGeom>
          <a:solidFill>
            <a:schemeClr val="bg1"/>
          </a:solidFill>
          <a:ln w="15875" cap="rnd" cmpd="sng" algn="ctr">
            <a:noFill/>
            <a:prstDash val="solid"/>
          </a:ln>
          <a:effectLst/>
        </p:spPr>
        <p:txBody>
          <a:bodyPr rIns="90000" rtlCol="0" anchor="t"/>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2400" kern="0" dirty="0">
                <a:latin typeface="+mn-ea"/>
              </a:rPr>
              <a:t>広島市中区中町３番１１号</a:t>
            </a:r>
            <a:endParaRPr kumimoji="0" lang="ja-JP" altLang="en-US" sz="2400" b="0" i="0" u="none" strike="noStrike" kern="0" cap="none" spc="0" normalizeH="0" baseline="0" noProof="0" dirty="0">
              <a:ln>
                <a:noFill/>
              </a:ln>
              <a:effectLst/>
              <a:uLnTx/>
              <a:uFillTx/>
              <a:latin typeface="+mn-ea"/>
              <a:cs typeface="+mn-cs"/>
            </a:endParaRPr>
          </a:p>
        </p:txBody>
      </p:sp>
      <p:sp>
        <p:nvSpPr>
          <p:cNvPr id="1175" name="正方形/長方形 18"/>
          <p:cNvSpPr/>
          <p:nvPr/>
        </p:nvSpPr>
        <p:spPr>
          <a:xfrm>
            <a:off x="146724" y="5268570"/>
            <a:ext cx="1732780" cy="723959"/>
          </a:xfrm>
          <a:prstGeom prst="rect">
            <a:avLst/>
          </a:prstGeom>
          <a:noFill/>
          <a:ln w="15875" cap="rnd" cmpd="sng" algn="ctr">
            <a:noFill/>
            <a:prstDash val="solid"/>
          </a:ln>
          <a:effectLst/>
        </p:spPr>
        <p:txBody>
          <a:bodyPr rIns="90000" rtlCol="0" anchor="t"/>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400" b="1" kern="0">
                <a:latin typeface="+mn-ea"/>
              </a:rPr>
              <a:t>創業</a:t>
            </a:r>
            <a:endParaRPr kumimoji="0" lang="ja-JP" altLang="en-US" sz="2400" b="1" i="0" u="none" strike="noStrike" kern="0" cap="none" spc="0" normalizeH="0" baseline="0" noProof="0">
              <a:ln>
                <a:noFill/>
              </a:ln>
              <a:effectLst/>
              <a:uLnTx/>
              <a:uFillTx/>
              <a:latin typeface="+mn-ea"/>
              <a:cs typeface="+mn-cs"/>
            </a:endParaRPr>
          </a:p>
        </p:txBody>
      </p:sp>
      <p:sp>
        <p:nvSpPr>
          <p:cNvPr id="1176" name="Oval 51"/>
          <p:cNvSpPr/>
          <p:nvPr/>
        </p:nvSpPr>
        <p:spPr>
          <a:xfrm>
            <a:off x="1879504" y="5414992"/>
            <a:ext cx="365760" cy="365759"/>
          </a:xfrm>
          <a:prstGeom prst="ellipse">
            <a:avLst/>
          </a:prstGeom>
          <a:solidFill>
            <a:srgbClr val="992F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177" name="正方形/長方形 19"/>
          <p:cNvSpPr/>
          <p:nvPr/>
        </p:nvSpPr>
        <p:spPr>
          <a:xfrm>
            <a:off x="2254507" y="5268570"/>
            <a:ext cx="3304990" cy="1148105"/>
          </a:xfrm>
          <a:prstGeom prst="rect">
            <a:avLst/>
          </a:prstGeom>
          <a:solidFill>
            <a:schemeClr val="bg1"/>
          </a:solidFill>
          <a:ln w="15875" cap="rnd" cmpd="sng" algn="ctr">
            <a:noFill/>
            <a:prstDash val="solid"/>
          </a:ln>
          <a:effectLst/>
        </p:spPr>
        <p:txBody>
          <a:bodyPr rIns="90000" rtlCol="0" anchor="t"/>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2400" kern="0" dirty="0">
                <a:latin typeface="+mn-ea"/>
              </a:rPr>
              <a:t>昭和５４年</a:t>
            </a:r>
            <a:endParaRPr kumimoji="0" lang="ja-JP" altLang="en-US" sz="2400" b="0" i="0" u="none" strike="noStrike" kern="0" cap="none" spc="0" normalizeH="0" baseline="0" noProof="0" dirty="0">
              <a:ln>
                <a:noFill/>
              </a:ln>
              <a:effectLst/>
              <a:uLnTx/>
              <a:uFillTx/>
              <a:latin typeface="+mn-ea"/>
              <a:cs typeface="+mn-cs"/>
            </a:endParaRPr>
          </a:p>
        </p:txBody>
      </p:sp>
      <p:sp>
        <p:nvSpPr>
          <p:cNvPr id="1178"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a:t>
            </a:r>
            <a:r>
              <a:rPr kumimoji="0" lang="ja-JP" altLang="en-US" sz="1100" kern="0" dirty="0">
                <a:latin typeface="+mn-ea"/>
              </a:rPr>
              <a:t>２６年１月現在</a:t>
            </a:r>
            <a:r>
              <a:rPr kumimoji="0" lang="en-US" altLang="ja-JP" sz="1100" kern="0" dirty="0">
                <a:latin typeface="+mn-ea"/>
              </a:rPr>
              <a:t>]</a:t>
            </a:r>
          </a:p>
        </p:txBody>
      </p:sp>
      <p:pic>
        <p:nvPicPr>
          <p:cNvPr id="1179" name="Graphic 56" descr="Work from home house with solid fill"/>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0405" y="1523210"/>
            <a:ext cx="914400" cy="914400"/>
          </a:xfrm>
          <a:prstGeom prst="rect">
            <a:avLst/>
          </a:prstGeom>
        </p:spPr>
      </p:pic>
      <p:pic>
        <p:nvPicPr>
          <p:cNvPr id="1180" name="Graphic 57" descr="Bar graph with upward trend with solid fill"/>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00405" y="3255762"/>
            <a:ext cx="914400" cy="914400"/>
          </a:xfrm>
          <a:prstGeom prst="rect">
            <a:avLst/>
          </a:prstGeom>
        </p:spPr>
      </p:pic>
      <p:pic>
        <p:nvPicPr>
          <p:cNvPr id="1181" name="Graphic 58" descr="Yuan with solid fill"/>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00405" y="4988315"/>
            <a:ext cx="914400" cy="914400"/>
          </a:xfrm>
          <a:prstGeom prst="rect">
            <a:avLst/>
          </a:prstGeom>
        </p:spPr>
      </p:pic>
      <p:cxnSp>
        <p:nvCxnSpPr>
          <p:cNvPr id="1182" name="直線コネクタ 5"/>
          <p:cNvCxnSpPr/>
          <p:nvPr/>
        </p:nvCxnSpPr>
        <p:spPr>
          <a:xfrm>
            <a:off x="7000405" y="2534194"/>
            <a:ext cx="4451366"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3" name="直線コネクタ 6"/>
          <p:cNvCxnSpPr/>
          <p:nvPr/>
        </p:nvCxnSpPr>
        <p:spPr>
          <a:xfrm>
            <a:off x="7000405" y="4293324"/>
            <a:ext cx="4451366"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4" name="直線コネクタ 7"/>
          <p:cNvCxnSpPr/>
          <p:nvPr/>
        </p:nvCxnSpPr>
        <p:spPr>
          <a:xfrm>
            <a:off x="7000405" y="6052455"/>
            <a:ext cx="4451366"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185" name="正方形/長方形 19"/>
          <p:cNvSpPr/>
          <p:nvPr/>
        </p:nvSpPr>
        <p:spPr>
          <a:xfrm>
            <a:off x="7699508" y="1679743"/>
            <a:ext cx="1763581" cy="648075"/>
          </a:xfrm>
          <a:prstGeom prst="rect">
            <a:avLst/>
          </a:prstGeom>
          <a:noFill/>
          <a:ln w="15875" cap="rnd" cmpd="sng" algn="ctr">
            <a:noFill/>
            <a:prstDash val="solid"/>
          </a:ln>
          <a:effectLst/>
        </p:spPr>
        <p:txBody>
          <a:bodyPr rIns="90000" rtlCol="0" anchor="ctr"/>
          <a:lstStyle/>
          <a:p>
            <a:pPr marR="0" lvl="0" indent="0" algn="ctr" fontAlgn="auto">
              <a:lnSpc>
                <a:spcPct val="100000"/>
              </a:lnSpc>
              <a:spcBef>
                <a:spcPts val="0"/>
              </a:spcBef>
              <a:spcAft>
                <a:spcPts val="0"/>
              </a:spcAft>
              <a:buClrTx/>
              <a:buSzTx/>
              <a:buFontTx/>
              <a:buNone/>
              <a:tabLst/>
              <a:defRPr/>
            </a:pPr>
            <a:r>
              <a:rPr lang="ja-JP" altLang="en-US" sz="3200" b="1">
                <a:solidFill>
                  <a:schemeClr val="accent4">
                    <a:lumMod val="75000"/>
                  </a:schemeClr>
                </a:solidFill>
                <a:latin typeface="+mn-ea"/>
              </a:rPr>
              <a:t>拠点数</a:t>
            </a:r>
          </a:p>
        </p:txBody>
      </p:sp>
      <p:sp>
        <p:nvSpPr>
          <p:cNvPr id="1186" name="正方形/長方形 19"/>
          <p:cNvSpPr/>
          <p:nvPr/>
        </p:nvSpPr>
        <p:spPr>
          <a:xfrm>
            <a:off x="7699508" y="3384844"/>
            <a:ext cx="1763581" cy="648075"/>
          </a:xfrm>
          <a:prstGeom prst="rect">
            <a:avLst/>
          </a:prstGeom>
          <a:noFill/>
          <a:ln w="15875" cap="rnd" cmpd="sng" algn="ctr">
            <a:noFill/>
            <a:prstDash val="solid"/>
          </a:ln>
          <a:effectLst/>
        </p:spPr>
        <p:txBody>
          <a:bodyPr rIns="90000" rtlCol="0" anchor="ctr"/>
          <a:lstStyle/>
          <a:p>
            <a:pPr marR="0" lvl="0" indent="0" algn="ctr" fontAlgn="auto">
              <a:lnSpc>
                <a:spcPct val="100000"/>
              </a:lnSpc>
              <a:spcBef>
                <a:spcPts val="0"/>
              </a:spcBef>
              <a:spcAft>
                <a:spcPts val="0"/>
              </a:spcAft>
              <a:buClrTx/>
              <a:buSzTx/>
              <a:buFontTx/>
              <a:buNone/>
              <a:tabLst/>
              <a:defRPr/>
            </a:pPr>
            <a:r>
              <a:rPr lang="ja-JP" altLang="en-US" sz="3200" b="1" dirty="0">
                <a:solidFill>
                  <a:schemeClr val="accent4">
                    <a:lumMod val="75000"/>
                  </a:schemeClr>
                </a:solidFill>
                <a:latin typeface="+mn-ea"/>
              </a:rPr>
              <a:t>売上高</a:t>
            </a:r>
          </a:p>
        </p:txBody>
      </p:sp>
      <p:sp>
        <p:nvSpPr>
          <p:cNvPr id="1187" name="正方形/長方形 19"/>
          <p:cNvSpPr/>
          <p:nvPr/>
        </p:nvSpPr>
        <p:spPr>
          <a:xfrm>
            <a:off x="7699508" y="5202977"/>
            <a:ext cx="1763581" cy="648075"/>
          </a:xfrm>
          <a:prstGeom prst="rect">
            <a:avLst/>
          </a:prstGeom>
          <a:noFill/>
          <a:ln w="15875" cap="rnd" cmpd="sng" algn="ctr">
            <a:noFill/>
            <a:prstDash val="solid"/>
          </a:ln>
          <a:effectLst/>
        </p:spPr>
        <p:txBody>
          <a:bodyPr rIns="90000" rtlCol="0" anchor="ctr"/>
          <a:lstStyle/>
          <a:p>
            <a:pPr marR="0" lvl="0" indent="0" algn="ctr" fontAlgn="auto">
              <a:lnSpc>
                <a:spcPct val="100000"/>
              </a:lnSpc>
              <a:spcBef>
                <a:spcPts val="0"/>
              </a:spcBef>
              <a:spcAft>
                <a:spcPts val="0"/>
              </a:spcAft>
              <a:buClrTx/>
              <a:buSzTx/>
              <a:buFontTx/>
              <a:buNone/>
              <a:tabLst/>
              <a:defRPr/>
            </a:pPr>
            <a:r>
              <a:rPr lang="ja-JP" altLang="en-US" sz="3200" b="1">
                <a:solidFill>
                  <a:schemeClr val="accent4">
                    <a:lumMod val="75000"/>
                  </a:schemeClr>
                </a:solidFill>
                <a:latin typeface="+mn-ea"/>
              </a:rPr>
              <a:t>資本金</a:t>
            </a:r>
          </a:p>
        </p:txBody>
      </p:sp>
      <p:sp>
        <p:nvSpPr>
          <p:cNvPr id="1189" name="テキスト ボックス 13"/>
          <p:cNvSpPr txBox="1"/>
          <p:nvPr/>
        </p:nvSpPr>
        <p:spPr>
          <a:xfrm>
            <a:off x="8743406" y="1996104"/>
            <a:ext cx="2708365" cy="461665"/>
          </a:xfrm>
          <a:prstGeom prst="rect">
            <a:avLst/>
          </a:prstGeom>
          <a:noFill/>
        </p:spPr>
        <p:txBody>
          <a:bodyPr wrap="square" rtlCol="0">
            <a:spAutoFit/>
          </a:bodyPr>
          <a:lstStyle/>
          <a:p>
            <a:pPr marL="514350" algn="r"/>
            <a:r>
              <a:rPr lang="ja-JP" altLang="en-US" sz="2400" b="1" dirty="0">
                <a:solidFill>
                  <a:srgbClr val="992F3A"/>
                </a:solidFill>
                <a:latin typeface="+mn-ea"/>
              </a:rPr>
              <a:t>３店舗</a:t>
            </a:r>
          </a:p>
        </p:txBody>
      </p:sp>
      <p:sp>
        <p:nvSpPr>
          <p:cNvPr id="1190" name="テキスト ボックス 14"/>
          <p:cNvSpPr txBox="1"/>
          <p:nvPr/>
        </p:nvSpPr>
        <p:spPr>
          <a:xfrm>
            <a:off x="8613908" y="3429000"/>
            <a:ext cx="2837862" cy="461665"/>
          </a:xfrm>
          <a:prstGeom prst="rect">
            <a:avLst/>
          </a:prstGeom>
          <a:noFill/>
        </p:spPr>
        <p:txBody>
          <a:bodyPr wrap="square" rtlCol="0">
            <a:spAutoFit/>
          </a:bodyPr>
          <a:lstStyle/>
          <a:p>
            <a:pPr marL="514350" algn="ctr"/>
            <a:r>
              <a:rPr lang="en-US" altLang="ja-JP" sz="2400" b="1" dirty="0">
                <a:solidFill>
                  <a:srgbClr val="992F3A"/>
                </a:solidFill>
                <a:latin typeface="+mn-ea"/>
              </a:rPr>
              <a:t>3</a:t>
            </a:r>
            <a:r>
              <a:rPr lang="ja-JP" altLang="en-US" sz="2400" b="1" dirty="0">
                <a:solidFill>
                  <a:srgbClr val="992F3A"/>
                </a:solidFill>
                <a:latin typeface="+mn-ea"/>
              </a:rPr>
              <a:t>億４１００万円</a:t>
            </a:r>
            <a:endParaRPr lang="ja-JP" altLang="en-US" b="1" dirty="0">
              <a:solidFill>
                <a:srgbClr val="992F3A"/>
              </a:solidFill>
              <a:latin typeface="+mn-ea"/>
            </a:endParaRPr>
          </a:p>
        </p:txBody>
      </p:sp>
      <p:sp>
        <p:nvSpPr>
          <p:cNvPr id="1191" name="テキスト ボックス 15"/>
          <p:cNvSpPr txBox="1"/>
          <p:nvPr/>
        </p:nvSpPr>
        <p:spPr>
          <a:xfrm>
            <a:off x="8743406" y="5265404"/>
            <a:ext cx="2708365" cy="461665"/>
          </a:xfrm>
          <a:prstGeom prst="rect">
            <a:avLst/>
          </a:prstGeom>
          <a:noFill/>
        </p:spPr>
        <p:txBody>
          <a:bodyPr wrap="square" rtlCol="0">
            <a:spAutoFit/>
          </a:bodyPr>
          <a:lstStyle/>
          <a:p>
            <a:pPr marL="514350" algn="r"/>
            <a:r>
              <a:rPr lang="ja-JP" altLang="en-US" sz="2400" b="1" dirty="0">
                <a:solidFill>
                  <a:srgbClr val="992F3A"/>
                </a:solidFill>
                <a:latin typeface="+mn-ea"/>
              </a:rPr>
              <a:t>４００万円</a:t>
            </a:r>
            <a:endParaRPr lang="ja-JP" altLang="en-US" sz="2800" b="1" dirty="0">
              <a:solidFill>
                <a:srgbClr val="992F3A"/>
              </a:solidFill>
              <a:latin typeface="+mn-ea"/>
            </a:endParaRPr>
          </a:p>
        </p:txBody>
      </p:sp>
    </p:spTree>
    <p:extLst>
      <p:ext uri="{BB962C8B-B14F-4D97-AF65-F5344CB8AC3E}">
        <p14:creationId xmlns:p14="http://schemas.microsoft.com/office/powerpoint/2010/main" val="1827432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3"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73" imgH="473" progId="TCLayout.ActiveDocument.1">
                  <p:embed/>
                </p:oleObj>
              </mc:Choice>
              <mc:Fallback>
                <p:oleObj name="think-cellスライド" r:id="rId3" imgW="473" imgH="473" progId="TCLayout.ActiveDocument.1">
                  <p:embed/>
                  <p:pic>
                    <p:nvPicPr>
                      <p:cNvPr id="1193" name="think-cell data - do not delete" hidden="1"/>
                      <p:cNvPicPr>
                        <a:picLocks noChangeAspect="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94" name="Title 1"/>
          <p:cNvSpPr>
            <a:spLocks noGrp="1"/>
          </p:cNvSpPr>
          <p:nvPr>
            <p:ph type="title"/>
          </p:nvPr>
        </p:nvSpPr>
        <p:spPr/>
        <p:txBody>
          <a:bodyPr vert="horz"/>
          <a:lstStyle/>
          <a:p>
            <a:r>
              <a:rPr kumimoji="1" lang="en-US" altLang="ja-JP" dirty="0">
                <a:latin typeface="+mn-ea"/>
                <a:ea typeface="+mn-ea"/>
              </a:rPr>
              <a:t>2. </a:t>
            </a:r>
            <a:r>
              <a:rPr kumimoji="1" lang="ja-JP" altLang="en-US" dirty="0">
                <a:latin typeface="+mn-ea"/>
                <a:ea typeface="+mn-ea"/>
              </a:rPr>
              <a:t>一目で分かる</a:t>
            </a:r>
            <a:r>
              <a:rPr lang="ja-JP" altLang="en-US" dirty="0">
                <a:latin typeface="+mn-ea"/>
              </a:rPr>
              <a:t>広島調剤センター　</a:t>
            </a:r>
            <a:r>
              <a:rPr kumimoji="1" lang="ja-JP" altLang="en-US" dirty="0">
                <a:latin typeface="+mn-ea"/>
                <a:ea typeface="+mn-ea"/>
              </a:rPr>
              <a:t>会社詳細情報</a:t>
            </a:r>
            <a:endParaRPr lang="en-US" dirty="0">
              <a:latin typeface="+mn-ea"/>
              <a:ea typeface="+mn-ea"/>
            </a:endParaRPr>
          </a:p>
        </p:txBody>
      </p:sp>
      <p:cxnSp>
        <p:nvCxnSpPr>
          <p:cNvPr id="1195" name="Straight Connector 129"/>
          <p:cNvCxnSpPr>
            <a:cxnSpLocks/>
          </p:cNvCxnSpPr>
          <p:nvPr/>
        </p:nvCxnSpPr>
        <p:spPr>
          <a:xfrm>
            <a:off x="332888" y="1147618"/>
            <a:ext cx="114853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96" name="矢印: 五方向 148"/>
          <p:cNvSpPr/>
          <p:nvPr/>
        </p:nvSpPr>
        <p:spPr>
          <a:xfrm>
            <a:off x="3386596" y="809897"/>
            <a:ext cx="5377964" cy="337721"/>
          </a:xfrm>
          <a:prstGeom prst="rect">
            <a:avLst/>
          </a:prstGeom>
          <a:noFill/>
          <a:ln w="1587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a:ln>
                  <a:noFill/>
                </a:ln>
                <a:effectLst/>
                <a:uLnTx/>
                <a:uFillTx/>
                <a:latin typeface="+mn-ea"/>
                <a:cs typeface="+mn-cs"/>
              </a:rPr>
              <a:t>従業員構成</a:t>
            </a:r>
          </a:p>
        </p:txBody>
      </p:sp>
      <p:sp>
        <p:nvSpPr>
          <p:cNvPr id="1197" name="Flowchart: Process 64"/>
          <p:cNvSpPr/>
          <p:nvPr/>
        </p:nvSpPr>
        <p:spPr>
          <a:xfrm>
            <a:off x="332888" y="1276921"/>
            <a:ext cx="2696989" cy="1282072"/>
          </a:xfrm>
          <a:prstGeom prst="flowChartProcess">
            <a:avLst/>
          </a:prstGeom>
          <a:solidFill>
            <a:srgbClr val="F0D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pic>
        <p:nvPicPr>
          <p:cNvPr id="1198" name="グラフィックス 81" descr="アドレス帳 単色塗りつぶし"/>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732" y="1361546"/>
            <a:ext cx="1076398" cy="1153093"/>
          </a:xfrm>
          <a:prstGeom prst="rect">
            <a:avLst/>
          </a:prstGeom>
        </p:spPr>
      </p:pic>
      <p:sp>
        <p:nvSpPr>
          <p:cNvPr id="1199" name="テキスト ボックス 46"/>
          <p:cNvSpPr txBox="1"/>
          <p:nvPr/>
        </p:nvSpPr>
        <p:spPr>
          <a:xfrm>
            <a:off x="1335431" y="1287467"/>
            <a:ext cx="1686038" cy="400110"/>
          </a:xfrm>
          <a:prstGeom prst="rect">
            <a:avLst/>
          </a:prstGeom>
          <a:noFill/>
        </p:spPr>
        <p:txBody>
          <a:bodyPr wrap="square" rtlCol="0">
            <a:spAutoFit/>
          </a:bodyPr>
          <a:lstStyle/>
          <a:p>
            <a:pPr algn="r"/>
            <a:r>
              <a:rPr kumimoji="1" lang="ja-JP" altLang="en-US" sz="2000" b="1">
                <a:solidFill>
                  <a:schemeClr val="accent4">
                    <a:lumMod val="75000"/>
                  </a:schemeClr>
                </a:solidFill>
                <a:latin typeface="+mn-ea"/>
              </a:rPr>
              <a:t>総従業員数</a:t>
            </a:r>
          </a:p>
        </p:txBody>
      </p:sp>
      <p:sp>
        <p:nvSpPr>
          <p:cNvPr id="1200" name="テキスト ボックス 48"/>
          <p:cNvSpPr txBox="1"/>
          <p:nvPr/>
        </p:nvSpPr>
        <p:spPr>
          <a:xfrm>
            <a:off x="1083076" y="1656347"/>
            <a:ext cx="1938393" cy="523220"/>
          </a:xfrm>
          <a:prstGeom prst="rect">
            <a:avLst/>
          </a:prstGeom>
          <a:noFill/>
        </p:spPr>
        <p:txBody>
          <a:bodyPr wrap="square" rtlCol="0">
            <a:spAutoFit/>
          </a:bodyPr>
          <a:lstStyle/>
          <a:p>
            <a:pPr marL="514350" algn="r"/>
            <a:r>
              <a:rPr lang="ja-JP" altLang="en-US" sz="2800" b="1" dirty="0">
                <a:solidFill>
                  <a:srgbClr val="992F3A"/>
                </a:solidFill>
                <a:latin typeface="+mn-ea"/>
              </a:rPr>
              <a:t>２５人</a:t>
            </a:r>
          </a:p>
        </p:txBody>
      </p:sp>
      <p:sp>
        <p:nvSpPr>
          <p:cNvPr id="1201" name="Flowchart: Process 66"/>
          <p:cNvSpPr/>
          <p:nvPr/>
        </p:nvSpPr>
        <p:spPr>
          <a:xfrm>
            <a:off x="332888" y="3841065"/>
            <a:ext cx="2696989" cy="1282072"/>
          </a:xfrm>
          <a:prstGeom prst="flowChartProcess">
            <a:avLst/>
          </a:prstGeom>
          <a:solidFill>
            <a:srgbClr val="F0D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pic>
        <p:nvPicPr>
          <p:cNvPr id="1202" name="グラフィックス 115" descr="上階 単色塗りつぶし"/>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8471" y="4127698"/>
            <a:ext cx="766888" cy="813627"/>
          </a:xfrm>
          <a:prstGeom prst="rect">
            <a:avLst/>
          </a:prstGeom>
        </p:spPr>
      </p:pic>
      <p:sp>
        <p:nvSpPr>
          <p:cNvPr id="1203" name="テキスト ボックス 55"/>
          <p:cNvSpPr txBox="1"/>
          <p:nvPr/>
        </p:nvSpPr>
        <p:spPr>
          <a:xfrm>
            <a:off x="1245359" y="3841065"/>
            <a:ext cx="1776110" cy="400110"/>
          </a:xfrm>
          <a:prstGeom prst="rect">
            <a:avLst/>
          </a:prstGeom>
          <a:noFill/>
        </p:spPr>
        <p:txBody>
          <a:bodyPr wrap="square" rtlCol="0">
            <a:spAutoFit/>
          </a:bodyPr>
          <a:lstStyle/>
          <a:p>
            <a:pPr algn="r"/>
            <a:r>
              <a:rPr lang="ja-JP" altLang="en-US" sz="2000" b="1">
                <a:solidFill>
                  <a:schemeClr val="accent4">
                    <a:lumMod val="75000"/>
                  </a:schemeClr>
                </a:solidFill>
                <a:latin typeface="+mn-ea"/>
              </a:rPr>
              <a:t>平均勤続年数</a:t>
            </a:r>
            <a:endParaRPr kumimoji="1" lang="ja-JP" altLang="en-US" sz="2000" b="1">
              <a:solidFill>
                <a:schemeClr val="accent4">
                  <a:lumMod val="75000"/>
                </a:schemeClr>
              </a:solidFill>
              <a:latin typeface="+mn-ea"/>
            </a:endParaRPr>
          </a:p>
        </p:txBody>
      </p:sp>
      <p:sp>
        <p:nvSpPr>
          <p:cNvPr id="1204" name="テキスト ボックス 57"/>
          <p:cNvSpPr txBox="1"/>
          <p:nvPr/>
        </p:nvSpPr>
        <p:spPr>
          <a:xfrm>
            <a:off x="1335431" y="4220491"/>
            <a:ext cx="1686038" cy="523220"/>
          </a:xfrm>
          <a:prstGeom prst="rect">
            <a:avLst/>
          </a:prstGeom>
          <a:noFill/>
        </p:spPr>
        <p:txBody>
          <a:bodyPr wrap="square" rtlCol="0">
            <a:spAutoFit/>
          </a:bodyPr>
          <a:lstStyle/>
          <a:p>
            <a:pPr marL="514350" algn="r"/>
            <a:r>
              <a:rPr lang="ja-JP" altLang="en-US" sz="2800" b="1" dirty="0">
                <a:solidFill>
                  <a:srgbClr val="992F3A"/>
                </a:solidFill>
                <a:latin typeface="+mn-ea"/>
              </a:rPr>
              <a:t>１１年</a:t>
            </a:r>
          </a:p>
        </p:txBody>
      </p:sp>
      <p:sp>
        <p:nvSpPr>
          <p:cNvPr id="1205" name="Flowchart: Process 65"/>
          <p:cNvSpPr/>
          <p:nvPr/>
        </p:nvSpPr>
        <p:spPr>
          <a:xfrm>
            <a:off x="332888" y="2558993"/>
            <a:ext cx="2696989" cy="1282072"/>
          </a:xfrm>
          <a:prstGeom prst="flowChartProcess">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grpSp>
        <p:nvGrpSpPr>
          <p:cNvPr id="1206" name="Group 75"/>
          <p:cNvGrpSpPr/>
          <p:nvPr/>
        </p:nvGrpSpPr>
        <p:grpSpPr>
          <a:xfrm>
            <a:off x="403023" y="2744871"/>
            <a:ext cx="1023515" cy="1023515"/>
            <a:chOff x="2537773" y="1440733"/>
            <a:chExt cx="768982" cy="768982"/>
          </a:xfrm>
        </p:grpSpPr>
        <p:pic>
          <p:nvPicPr>
            <p:cNvPr id="1207" name="Graphic 76" descr="Man with solid fill"/>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02668" y="1541976"/>
              <a:ext cx="357266" cy="357266"/>
            </a:xfrm>
            <a:prstGeom prst="rect">
              <a:avLst/>
            </a:prstGeom>
            <a:effectLst>
              <a:outerShdw blurRad="76200" dir="13500000" sy="23000" kx="1200000" algn="br" rotWithShape="0">
                <a:prstClr val="black">
                  <a:alpha val="20000"/>
                </a:prstClr>
              </a:outerShdw>
            </a:effectLst>
          </p:spPr>
        </p:pic>
        <p:pic>
          <p:nvPicPr>
            <p:cNvPr id="1208" name="Graphic 77" descr="Coins outline"/>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37773" y="1440733"/>
              <a:ext cx="768982" cy="768982"/>
            </a:xfrm>
            <a:prstGeom prst="rect">
              <a:avLst/>
            </a:prstGeom>
          </p:spPr>
        </p:pic>
      </p:grpSp>
      <p:sp>
        <p:nvSpPr>
          <p:cNvPr id="1209" name="テキスト ボックス 47"/>
          <p:cNvSpPr txBox="1"/>
          <p:nvPr/>
        </p:nvSpPr>
        <p:spPr>
          <a:xfrm>
            <a:off x="1325082" y="2569539"/>
            <a:ext cx="1686038" cy="400110"/>
          </a:xfrm>
          <a:prstGeom prst="rect">
            <a:avLst/>
          </a:prstGeom>
          <a:noFill/>
        </p:spPr>
        <p:txBody>
          <a:bodyPr wrap="square" rtlCol="0">
            <a:spAutoFit/>
          </a:bodyPr>
          <a:lstStyle/>
          <a:p>
            <a:pPr algn="r"/>
            <a:r>
              <a:rPr lang="ja-JP" altLang="en-US" sz="2000" b="1">
                <a:latin typeface="+mn-ea"/>
              </a:rPr>
              <a:t>総額人件費</a:t>
            </a:r>
            <a:endParaRPr kumimoji="1" lang="ja-JP" altLang="en-US" sz="2000" b="1">
              <a:latin typeface="+mn-ea"/>
            </a:endParaRPr>
          </a:p>
        </p:txBody>
      </p:sp>
      <p:sp>
        <p:nvSpPr>
          <p:cNvPr id="1210" name="テキスト ボックス 50"/>
          <p:cNvSpPr txBox="1"/>
          <p:nvPr/>
        </p:nvSpPr>
        <p:spPr>
          <a:xfrm>
            <a:off x="483520" y="2938419"/>
            <a:ext cx="2546357" cy="400110"/>
          </a:xfrm>
          <a:prstGeom prst="rect">
            <a:avLst/>
          </a:prstGeom>
          <a:noFill/>
        </p:spPr>
        <p:txBody>
          <a:bodyPr wrap="square" rtlCol="0">
            <a:spAutoFit/>
          </a:bodyPr>
          <a:lstStyle/>
          <a:p>
            <a:pPr marL="514350" algn="r"/>
            <a:r>
              <a:rPr lang="en-US" altLang="ja-JP" sz="2000" b="1" dirty="0">
                <a:solidFill>
                  <a:srgbClr val="992F3A"/>
                </a:solidFill>
                <a:latin typeface="+mn-ea"/>
              </a:rPr>
              <a:t>1</a:t>
            </a:r>
            <a:r>
              <a:rPr lang="ja-JP" altLang="en-US" sz="2000" b="1" dirty="0">
                <a:solidFill>
                  <a:srgbClr val="992F3A"/>
                </a:solidFill>
                <a:latin typeface="+mn-ea"/>
              </a:rPr>
              <a:t>億３１００万円</a:t>
            </a:r>
          </a:p>
        </p:txBody>
      </p:sp>
      <p:sp>
        <p:nvSpPr>
          <p:cNvPr id="1211" name="Flowchart: Process 67"/>
          <p:cNvSpPr/>
          <p:nvPr/>
        </p:nvSpPr>
        <p:spPr>
          <a:xfrm>
            <a:off x="332888" y="5123137"/>
            <a:ext cx="2696989" cy="1282072"/>
          </a:xfrm>
          <a:prstGeom prst="flowChartProcess">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pic>
        <p:nvPicPr>
          <p:cNvPr id="1212" name="Graphic 72" descr="Exit with solid fill"/>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0710" y="5328575"/>
            <a:ext cx="906295" cy="906295"/>
          </a:xfrm>
          <a:prstGeom prst="rect">
            <a:avLst/>
          </a:prstGeom>
        </p:spPr>
      </p:pic>
      <p:pic>
        <p:nvPicPr>
          <p:cNvPr id="1213" name="グラフィックス 122" descr="スーツケース 単色塗りつぶし"/>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46605" y="5586774"/>
            <a:ext cx="377721" cy="400741"/>
          </a:xfrm>
          <a:prstGeom prst="rect">
            <a:avLst/>
          </a:prstGeom>
          <a:scene3d>
            <a:camera prst="isometricOffAxis1Left"/>
            <a:lightRig rig="threePt" dir="t"/>
          </a:scene3d>
        </p:spPr>
      </p:pic>
      <p:sp>
        <p:nvSpPr>
          <p:cNvPr id="1214" name="テキスト ボックス 56"/>
          <p:cNvSpPr txBox="1"/>
          <p:nvPr/>
        </p:nvSpPr>
        <p:spPr>
          <a:xfrm>
            <a:off x="1325082" y="5123137"/>
            <a:ext cx="1686038" cy="400110"/>
          </a:xfrm>
          <a:prstGeom prst="rect">
            <a:avLst/>
          </a:prstGeom>
          <a:noFill/>
        </p:spPr>
        <p:txBody>
          <a:bodyPr wrap="square" rtlCol="0">
            <a:spAutoFit/>
          </a:bodyPr>
          <a:lstStyle/>
          <a:p>
            <a:pPr algn="r"/>
            <a:r>
              <a:rPr kumimoji="1" lang="ja-JP" altLang="en-US" sz="2000" b="1">
                <a:latin typeface="+mn-ea"/>
              </a:rPr>
              <a:t>離職率</a:t>
            </a:r>
          </a:p>
        </p:txBody>
      </p:sp>
      <p:sp>
        <p:nvSpPr>
          <p:cNvPr id="1215" name="テキスト ボックス 58"/>
          <p:cNvSpPr txBox="1"/>
          <p:nvPr/>
        </p:nvSpPr>
        <p:spPr>
          <a:xfrm>
            <a:off x="483520" y="5502563"/>
            <a:ext cx="2546357" cy="523220"/>
          </a:xfrm>
          <a:prstGeom prst="rect">
            <a:avLst/>
          </a:prstGeom>
          <a:noFill/>
        </p:spPr>
        <p:txBody>
          <a:bodyPr wrap="square" rtlCol="0">
            <a:spAutoFit/>
          </a:bodyPr>
          <a:lstStyle/>
          <a:p>
            <a:pPr marL="514350" algn="r"/>
            <a:r>
              <a:rPr lang="ja-JP" altLang="en-US" sz="2800" b="1" dirty="0">
                <a:solidFill>
                  <a:srgbClr val="992F3A"/>
                </a:solidFill>
                <a:latin typeface="+mn-ea"/>
              </a:rPr>
              <a:t>１１</a:t>
            </a:r>
            <a:r>
              <a:rPr lang="en-US" altLang="ja-JP" sz="2800" b="1" dirty="0">
                <a:solidFill>
                  <a:srgbClr val="992F3A"/>
                </a:solidFill>
                <a:latin typeface="+mn-ea"/>
              </a:rPr>
              <a:t>%</a:t>
            </a:r>
            <a:endParaRPr lang="ja-JP" altLang="en-US" sz="2800" b="1" dirty="0">
              <a:solidFill>
                <a:srgbClr val="992F3A"/>
              </a:solidFill>
              <a:latin typeface="+mn-ea"/>
            </a:endParaRPr>
          </a:p>
        </p:txBody>
      </p:sp>
      <p:cxnSp>
        <p:nvCxnSpPr>
          <p:cNvPr id="1216" name="Straight Connector 34"/>
          <p:cNvCxnSpPr>
            <a:cxnSpLocks/>
            <a:stCxn id="1218" idx="0"/>
          </p:cNvCxnSpPr>
          <p:nvPr/>
        </p:nvCxnSpPr>
        <p:spPr>
          <a:xfrm>
            <a:off x="3697748" y="1306226"/>
            <a:ext cx="0" cy="49198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1217" name="グループ化 139"/>
          <p:cNvGrpSpPr/>
          <p:nvPr/>
        </p:nvGrpSpPr>
        <p:grpSpPr>
          <a:xfrm>
            <a:off x="3606308" y="1252894"/>
            <a:ext cx="2489693" cy="274319"/>
            <a:chOff x="3606308" y="1432007"/>
            <a:chExt cx="2489693" cy="274319"/>
          </a:xfrm>
        </p:grpSpPr>
        <p:sp>
          <p:nvSpPr>
            <p:cNvPr id="1218" name="Oval 35"/>
            <p:cNvSpPr/>
            <p:nvPr/>
          </p:nvSpPr>
          <p:spPr>
            <a:xfrm>
              <a:off x="3606308" y="1485339"/>
              <a:ext cx="182880" cy="173034"/>
            </a:xfrm>
            <a:prstGeom prst="ellipse">
              <a:avLst/>
            </a:prstGeom>
            <a:solidFill>
              <a:srgbClr val="992F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219" name="正方形/長方形 10"/>
            <p:cNvSpPr/>
            <p:nvPr/>
          </p:nvSpPr>
          <p:spPr>
            <a:xfrm>
              <a:off x="3789189" y="1432007"/>
              <a:ext cx="2306812" cy="274319"/>
            </a:xfrm>
            <a:prstGeom prst="rect">
              <a:avLst/>
            </a:prstGeom>
            <a:noFill/>
            <a:ln w="15875" cap="rnd"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600" b="1" kern="0">
                  <a:latin typeface="+mn-ea"/>
                </a:rPr>
                <a:t>男女別ポートフォリオ</a:t>
              </a:r>
              <a:endParaRPr kumimoji="0" lang="en-US" altLang="ja-JP" sz="1600" b="1" kern="0">
                <a:latin typeface="+mn-ea"/>
              </a:endParaRPr>
            </a:p>
          </p:txBody>
        </p:sp>
      </p:grpSp>
      <p:sp>
        <p:nvSpPr>
          <p:cNvPr id="1220" name="テキスト ボックス 135"/>
          <p:cNvSpPr txBox="1"/>
          <p:nvPr/>
        </p:nvSpPr>
        <p:spPr>
          <a:xfrm>
            <a:off x="888698" y="2299240"/>
            <a:ext cx="2132772" cy="276999"/>
          </a:xfrm>
          <a:prstGeom prst="rect">
            <a:avLst/>
          </a:prstGeom>
          <a:noFill/>
        </p:spPr>
        <p:txBody>
          <a:bodyPr wrap="square" rtlCol="0">
            <a:spAutoFit/>
          </a:bodyPr>
          <a:lstStyle/>
          <a:p>
            <a:pPr marL="514350" algn="r"/>
            <a:r>
              <a:rPr lang="ja-JP" altLang="en-US" sz="1200" b="1" dirty="0">
                <a:solidFill>
                  <a:srgbClr val="992F3A"/>
                </a:solidFill>
                <a:latin typeface="+mn-ea"/>
              </a:rPr>
              <a:t>（含む非正規６人）</a:t>
            </a:r>
          </a:p>
        </p:txBody>
      </p:sp>
      <p:grpSp>
        <p:nvGrpSpPr>
          <p:cNvPr id="1221" name="グループ化 140"/>
          <p:cNvGrpSpPr/>
          <p:nvPr/>
        </p:nvGrpSpPr>
        <p:grpSpPr>
          <a:xfrm>
            <a:off x="3606308" y="3798692"/>
            <a:ext cx="2489693" cy="274319"/>
            <a:chOff x="3606308" y="1432007"/>
            <a:chExt cx="2489693" cy="274319"/>
          </a:xfrm>
        </p:grpSpPr>
        <p:sp>
          <p:nvSpPr>
            <p:cNvPr id="1222" name="Oval 35"/>
            <p:cNvSpPr/>
            <p:nvPr/>
          </p:nvSpPr>
          <p:spPr>
            <a:xfrm>
              <a:off x="3606308" y="1485339"/>
              <a:ext cx="182880" cy="173034"/>
            </a:xfrm>
            <a:prstGeom prst="ellipse">
              <a:avLst/>
            </a:prstGeom>
            <a:solidFill>
              <a:srgbClr val="992F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223" name="正方形/長方形 10"/>
            <p:cNvSpPr/>
            <p:nvPr/>
          </p:nvSpPr>
          <p:spPr>
            <a:xfrm>
              <a:off x="3789189" y="1432007"/>
              <a:ext cx="2306812" cy="274319"/>
            </a:xfrm>
            <a:prstGeom prst="rect">
              <a:avLst/>
            </a:prstGeom>
            <a:noFill/>
            <a:ln w="15875" cap="rnd"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600" b="1" kern="0">
                  <a:latin typeface="+mn-ea"/>
                </a:rPr>
                <a:t>職種別ポートフォリオ</a:t>
              </a:r>
              <a:endParaRPr kumimoji="0" lang="en-US" altLang="ja-JP" sz="1600" b="1" kern="0">
                <a:latin typeface="+mn-ea"/>
              </a:endParaRPr>
            </a:p>
          </p:txBody>
        </p:sp>
      </p:grpSp>
      <p:cxnSp>
        <p:nvCxnSpPr>
          <p:cNvPr id="1224" name="Straight Connector 34"/>
          <p:cNvCxnSpPr>
            <a:cxnSpLocks/>
          </p:cNvCxnSpPr>
          <p:nvPr/>
        </p:nvCxnSpPr>
        <p:spPr>
          <a:xfrm>
            <a:off x="6827733" y="1306226"/>
            <a:ext cx="0" cy="49198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1225" name="グループ化 159"/>
          <p:cNvGrpSpPr/>
          <p:nvPr/>
        </p:nvGrpSpPr>
        <p:grpSpPr>
          <a:xfrm>
            <a:off x="6720269" y="1252894"/>
            <a:ext cx="2489693" cy="274319"/>
            <a:chOff x="3606308" y="1432007"/>
            <a:chExt cx="2489693" cy="274319"/>
          </a:xfrm>
        </p:grpSpPr>
        <p:sp>
          <p:nvSpPr>
            <p:cNvPr id="1226" name="Oval 35"/>
            <p:cNvSpPr/>
            <p:nvPr/>
          </p:nvSpPr>
          <p:spPr>
            <a:xfrm>
              <a:off x="3606308" y="1485339"/>
              <a:ext cx="182880" cy="173034"/>
            </a:xfrm>
            <a:prstGeom prst="ellipse">
              <a:avLst/>
            </a:prstGeom>
            <a:solidFill>
              <a:srgbClr val="992F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227" name="正方形/長方形 10"/>
            <p:cNvSpPr/>
            <p:nvPr/>
          </p:nvSpPr>
          <p:spPr>
            <a:xfrm>
              <a:off x="3789189" y="1432007"/>
              <a:ext cx="2306812" cy="274319"/>
            </a:xfrm>
            <a:prstGeom prst="rect">
              <a:avLst/>
            </a:prstGeom>
            <a:noFill/>
            <a:ln w="15875" cap="rnd"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600" b="1" kern="0">
                  <a:latin typeface="+mn-ea"/>
                </a:rPr>
                <a:t>年齢別ポートフォリオ</a:t>
              </a:r>
              <a:endParaRPr kumimoji="0" lang="en-US" altLang="ja-JP" sz="1600" b="1" kern="0">
                <a:latin typeface="+mn-ea"/>
              </a:endParaRPr>
            </a:p>
          </p:txBody>
        </p:sp>
      </p:grpSp>
      <p:sp>
        <p:nvSpPr>
          <p:cNvPr id="1228"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
        <p:nvSpPr>
          <p:cNvPr id="1229" name="テキスト ボックス 4"/>
          <p:cNvSpPr txBox="1"/>
          <p:nvPr/>
        </p:nvSpPr>
        <p:spPr>
          <a:xfrm>
            <a:off x="888698" y="3579749"/>
            <a:ext cx="2132772" cy="276999"/>
          </a:xfrm>
          <a:prstGeom prst="rect">
            <a:avLst/>
          </a:prstGeom>
          <a:noFill/>
        </p:spPr>
        <p:txBody>
          <a:bodyPr wrap="square" rtlCol="0">
            <a:spAutoFit/>
          </a:bodyPr>
          <a:lstStyle/>
          <a:p>
            <a:pPr marL="514350" algn="r"/>
            <a:r>
              <a:rPr lang="ja-JP" altLang="en-US" sz="1200" b="1">
                <a:solidFill>
                  <a:srgbClr val="992F3A"/>
                </a:solidFill>
                <a:latin typeface="+mn-ea"/>
              </a:rPr>
              <a:t>（正規のみ）</a:t>
            </a:r>
          </a:p>
        </p:txBody>
      </p:sp>
      <p:sp>
        <p:nvSpPr>
          <p:cNvPr id="1230" name="テキスト ボックス 5"/>
          <p:cNvSpPr txBox="1"/>
          <p:nvPr/>
        </p:nvSpPr>
        <p:spPr>
          <a:xfrm>
            <a:off x="888698" y="4867567"/>
            <a:ext cx="2132772" cy="276999"/>
          </a:xfrm>
          <a:prstGeom prst="rect">
            <a:avLst/>
          </a:prstGeom>
          <a:noFill/>
        </p:spPr>
        <p:txBody>
          <a:bodyPr wrap="square" rtlCol="0">
            <a:spAutoFit/>
          </a:bodyPr>
          <a:lstStyle/>
          <a:p>
            <a:pPr marL="514350" algn="r"/>
            <a:r>
              <a:rPr lang="ja-JP" altLang="en-US" sz="1200" b="1">
                <a:solidFill>
                  <a:srgbClr val="992F3A"/>
                </a:solidFill>
                <a:latin typeface="+mn-ea"/>
              </a:rPr>
              <a:t>（正規のみ）</a:t>
            </a:r>
          </a:p>
        </p:txBody>
      </p:sp>
      <p:sp>
        <p:nvSpPr>
          <p:cNvPr id="1231" name="テキスト ボックス 6"/>
          <p:cNvSpPr txBox="1"/>
          <p:nvPr/>
        </p:nvSpPr>
        <p:spPr>
          <a:xfrm>
            <a:off x="888698" y="6128210"/>
            <a:ext cx="2132772" cy="276999"/>
          </a:xfrm>
          <a:prstGeom prst="rect">
            <a:avLst/>
          </a:prstGeom>
          <a:noFill/>
        </p:spPr>
        <p:txBody>
          <a:bodyPr wrap="square" rtlCol="0">
            <a:spAutoFit/>
          </a:bodyPr>
          <a:lstStyle/>
          <a:p>
            <a:pPr marL="514350" algn="r"/>
            <a:r>
              <a:rPr lang="ja-JP" altLang="en-US" sz="1200" b="1">
                <a:solidFill>
                  <a:srgbClr val="992F3A"/>
                </a:solidFill>
                <a:latin typeface="+mn-ea"/>
              </a:rPr>
              <a:t>（正規のみ）</a:t>
            </a:r>
          </a:p>
        </p:txBody>
      </p:sp>
      <p:pic>
        <p:nvPicPr>
          <p:cNvPr id="2" name="図 1">
            <a:extLst>
              <a:ext uri="{FF2B5EF4-FFF2-40B4-BE49-F238E27FC236}">
                <a16:creationId xmlns:a16="http://schemas.microsoft.com/office/drawing/2014/main" id="{336541E0-4F3B-906C-A46C-DD9DEA697B41}"/>
              </a:ext>
            </a:extLst>
          </p:cNvPr>
          <p:cNvPicPr>
            <a:picLocks noChangeAspect="1"/>
          </p:cNvPicPr>
          <p:nvPr/>
        </p:nvPicPr>
        <p:blipFill>
          <a:blip r:embed="rId17"/>
          <a:stretch>
            <a:fillRect/>
          </a:stretch>
        </p:blipFill>
        <p:spPr>
          <a:xfrm>
            <a:off x="7363190" y="1632488"/>
            <a:ext cx="3745734" cy="4634943"/>
          </a:xfrm>
          <a:prstGeom prst="rect">
            <a:avLst/>
          </a:prstGeom>
        </p:spPr>
      </p:pic>
      <p:pic>
        <p:nvPicPr>
          <p:cNvPr id="3" name="図 2">
            <a:extLst>
              <a:ext uri="{FF2B5EF4-FFF2-40B4-BE49-F238E27FC236}">
                <a16:creationId xmlns:a16="http://schemas.microsoft.com/office/drawing/2014/main" id="{EE74AFDB-E1CB-18DE-E196-F9BE924CD540}"/>
              </a:ext>
            </a:extLst>
          </p:cNvPr>
          <p:cNvPicPr>
            <a:picLocks noChangeAspect="1"/>
          </p:cNvPicPr>
          <p:nvPr/>
        </p:nvPicPr>
        <p:blipFill>
          <a:blip r:embed="rId18"/>
          <a:stretch>
            <a:fillRect/>
          </a:stretch>
        </p:blipFill>
        <p:spPr>
          <a:xfrm>
            <a:off x="4129137" y="1527213"/>
            <a:ext cx="2267208" cy="2238203"/>
          </a:xfrm>
          <a:prstGeom prst="rect">
            <a:avLst/>
          </a:prstGeom>
        </p:spPr>
      </p:pic>
      <p:pic>
        <p:nvPicPr>
          <p:cNvPr id="7" name="図 6">
            <a:extLst>
              <a:ext uri="{FF2B5EF4-FFF2-40B4-BE49-F238E27FC236}">
                <a16:creationId xmlns:a16="http://schemas.microsoft.com/office/drawing/2014/main" id="{CD5B8032-91EE-6D08-C2AB-F3C8413E8500}"/>
              </a:ext>
            </a:extLst>
          </p:cNvPr>
          <p:cNvPicPr>
            <a:picLocks noChangeAspect="1"/>
          </p:cNvPicPr>
          <p:nvPr/>
        </p:nvPicPr>
        <p:blipFill>
          <a:blip r:embed="rId19"/>
          <a:stretch>
            <a:fillRect/>
          </a:stretch>
        </p:blipFill>
        <p:spPr>
          <a:xfrm>
            <a:off x="4129137" y="4066426"/>
            <a:ext cx="2267208" cy="2272104"/>
          </a:xfrm>
          <a:prstGeom prst="rect">
            <a:avLst/>
          </a:prstGeom>
        </p:spPr>
      </p:pic>
    </p:spTree>
    <p:extLst>
      <p:ext uri="{BB962C8B-B14F-4D97-AF65-F5344CB8AC3E}">
        <p14:creationId xmlns:p14="http://schemas.microsoft.com/office/powerpoint/2010/main" val="1201475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91"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73" imgH="473" progId="TCLayout.ActiveDocument.1">
                  <p:embed/>
                </p:oleObj>
              </mc:Choice>
              <mc:Fallback>
                <p:oleObj name="think-cellスライド" r:id="rId3" imgW="473" imgH="473" progId="TCLayout.ActiveDocument.1">
                  <p:embed/>
                  <p:pic>
                    <p:nvPicPr>
                      <p:cNvPr id="1291" name="think-cell data - do not delete" hidden="1"/>
                      <p:cNvPicPr>
                        <a:picLocks noChangeAspect="1"/>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1292" name="Straight Connector 34"/>
          <p:cNvCxnSpPr>
            <a:cxnSpLocks/>
            <a:stCxn id="1302" idx="0"/>
          </p:cNvCxnSpPr>
          <p:nvPr/>
        </p:nvCxnSpPr>
        <p:spPr>
          <a:xfrm>
            <a:off x="376515" y="1306225"/>
            <a:ext cx="0" cy="531228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1293" name="グループ化 43"/>
          <p:cNvGrpSpPr/>
          <p:nvPr/>
        </p:nvGrpSpPr>
        <p:grpSpPr>
          <a:xfrm>
            <a:off x="4563343" y="1569882"/>
            <a:ext cx="3187398" cy="2537306"/>
            <a:chOff x="4563343" y="1569882"/>
            <a:chExt cx="3187398" cy="2537306"/>
          </a:xfrm>
        </p:grpSpPr>
        <p:sp>
          <p:nvSpPr>
            <p:cNvPr id="1294" name="Flowchart: Process 66"/>
            <p:cNvSpPr/>
            <p:nvPr/>
          </p:nvSpPr>
          <p:spPr>
            <a:xfrm>
              <a:off x="4563343" y="1569882"/>
              <a:ext cx="3187398" cy="1268653"/>
            </a:xfrm>
            <a:prstGeom prst="flowChartProcess">
              <a:avLst/>
            </a:prstGeom>
            <a:solidFill>
              <a:srgbClr val="F0D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sp>
          <p:nvSpPr>
            <p:cNvPr id="1295" name="Flowchart: Process 67"/>
            <p:cNvSpPr/>
            <p:nvPr/>
          </p:nvSpPr>
          <p:spPr>
            <a:xfrm>
              <a:off x="4563343" y="2838535"/>
              <a:ext cx="3187398" cy="1268653"/>
            </a:xfrm>
            <a:prstGeom prst="flowChartProcess">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mn-ea"/>
              </a:endParaRPr>
            </a:p>
          </p:txBody>
        </p:sp>
      </p:grpSp>
      <p:sp>
        <p:nvSpPr>
          <p:cNvPr id="1296" name="Flowchart: Process 66"/>
          <p:cNvSpPr/>
          <p:nvPr/>
        </p:nvSpPr>
        <p:spPr>
          <a:xfrm>
            <a:off x="4563343" y="4087700"/>
            <a:ext cx="3187398" cy="1268653"/>
          </a:xfrm>
          <a:prstGeom prst="flowChartProcess">
            <a:avLst/>
          </a:prstGeom>
          <a:solidFill>
            <a:srgbClr val="F0D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sp>
        <p:nvSpPr>
          <p:cNvPr id="1297" name="テキスト ボックス 113"/>
          <p:cNvSpPr txBox="1"/>
          <p:nvPr/>
        </p:nvSpPr>
        <p:spPr>
          <a:xfrm>
            <a:off x="4563343" y="4087700"/>
            <a:ext cx="2175474" cy="369332"/>
          </a:xfrm>
          <a:prstGeom prst="rect">
            <a:avLst/>
          </a:prstGeom>
          <a:noFill/>
        </p:spPr>
        <p:txBody>
          <a:bodyPr wrap="square" rtlCol="0">
            <a:spAutoFit/>
          </a:bodyPr>
          <a:lstStyle/>
          <a:p>
            <a:r>
              <a:rPr kumimoji="1" lang="ja-JP" altLang="en-US" b="1">
                <a:solidFill>
                  <a:schemeClr val="accent4">
                    <a:lumMod val="75000"/>
                  </a:schemeClr>
                </a:solidFill>
                <a:latin typeface="+mn-ea"/>
              </a:rPr>
              <a:t>定年再雇用率</a:t>
            </a:r>
          </a:p>
        </p:txBody>
      </p:sp>
      <p:sp>
        <p:nvSpPr>
          <p:cNvPr id="1298" name="Title 1"/>
          <p:cNvSpPr>
            <a:spLocks noGrp="1"/>
          </p:cNvSpPr>
          <p:nvPr>
            <p:ph type="title"/>
          </p:nvPr>
        </p:nvSpPr>
        <p:spPr/>
        <p:txBody>
          <a:bodyPr vert="horz"/>
          <a:lstStyle/>
          <a:p>
            <a:r>
              <a:rPr kumimoji="1" lang="en-US" altLang="ja-JP" dirty="0">
                <a:latin typeface="+mn-ea"/>
                <a:ea typeface="+mn-ea"/>
              </a:rPr>
              <a:t>2. </a:t>
            </a:r>
            <a:r>
              <a:rPr kumimoji="1" lang="ja-JP" altLang="en-US" dirty="0">
                <a:latin typeface="+mn-ea"/>
                <a:ea typeface="+mn-ea"/>
              </a:rPr>
              <a:t>一目で分かる</a:t>
            </a:r>
            <a:r>
              <a:rPr lang="ja-JP" altLang="en-US" dirty="0">
                <a:latin typeface="+mn-ea"/>
              </a:rPr>
              <a:t>広島調剤センター　</a:t>
            </a:r>
            <a:r>
              <a:rPr kumimoji="1" lang="ja-JP" altLang="en-US" dirty="0">
                <a:latin typeface="+mn-ea"/>
                <a:ea typeface="+mn-ea"/>
              </a:rPr>
              <a:t>会社詳細情報</a:t>
            </a:r>
            <a:endParaRPr lang="en-US" dirty="0">
              <a:latin typeface="+mn-ea"/>
              <a:ea typeface="+mn-ea"/>
            </a:endParaRPr>
          </a:p>
        </p:txBody>
      </p:sp>
      <p:cxnSp>
        <p:nvCxnSpPr>
          <p:cNvPr id="1299" name="Straight Connector 129"/>
          <p:cNvCxnSpPr>
            <a:cxnSpLocks/>
          </p:cNvCxnSpPr>
          <p:nvPr/>
        </p:nvCxnSpPr>
        <p:spPr>
          <a:xfrm>
            <a:off x="332888" y="1147618"/>
            <a:ext cx="114853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00" name="矢印: 五方向 148"/>
          <p:cNvSpPr/>
          <p:nvPr/>
        </p:nvSpPr>
        <p:spPr>
          <a:xfrm>
            <a:off x="3386596" y="809897"/>
            <a:ext cx="5377964" cy="337721"/>
          </a:xfrm>
          <a:prstGeom prst="rect">
            <a:avLst/>
          </a:prstGeom>
          <a:noFill/>
          <a:ln w="1587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000" b="1" kern="0">
                <a:latin typeface="+mn-ea"/>
              </a:rPr>
              <a:t>労働環境</a:t>
            </a:r>
            <a:endParaRPr kumimoji="0" lang="ja-JP" altLang="en-US" sz="2000" b="1" i="0" u="none" strike="noStrike" kern="0" cap="none" spc="0" normalizeH="0" baseline="0" noProof="0">
              <a:ln>
                <a:noFill/>
              </a:ln>
              <a:effectLst/>
              <a:uLnTx/>
              <a:uFillTx/>
              <a:latin typeface="+mn-ea"/>
              <a:cs typeface="+mn-cs"/>
            </a:endParaRPr>
          </a:p>
        </p:txBody>
      </p:sp>
      <p:grpSp>
        <p:nvGrpSpPr>
          <p:cNvPr id="1301" name="グループ化 39"/>
          <p:cNvGrpSpPr/>
          <p:nvPr/>
        </p:nvGrpSpPr>
        <p:grpSpPr>
          <a:xfrm>
            <a:off x="285075" y="1252894"/>
            <a:ext cx="2489693" cy="274319"/>
            <a:chOff x="3606308" y="1432007"/>
            <a:chExt cx="2489693" cy="274319"/>
          </a:xfrm>
        </p:grpSpPr>
        <p:sp>
          <p:nvSpPr>
            <p:cNvPr id="1302" name="Oval 35"/>
            <p:cNvSpPr/>
            <p:nvPr/>
          </p:nvSpPr>
          <p:spPr>
            <a:xfrm>
              <a:off x="3606308" y="1485339"/>
              <a:ext cx="182880" cy="173034"/>
            </a:xfrm>
            <a:prstGeom prst="ellipse">
              <a:avLst/>
            </a:prstGeom>
            <a:solidFill>
              <a:srgbClr val="992F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303" name="正方形/長方形 10"/>
            <p:cNvSpPr/>
            <p:nvPr/>
          </p:nvSpPr>
          <p:spPr>
            <a:xfrm>
              <a:off x="3789189" y="1432007"/>
              <a:ext cx="2306812" cy="274319"/>
            </a:xfrm>
            <a:prstGeom prst="rect">
              <a:avLst/>
            </a:prstGeom>
            <a:noFill/>
            <a:ln w="15875" cap="rnd"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600" b="1" kern="0">
                  <a:latin typeface="+mn-ea"/>
                </a:rPr>
                <a:t>待遇</a:t>
              </a:r>
              <a:endParaRPr kumimoji="0" lang="en-US" altLang="ja-JP" sz="1600" b="1" kern="0">
                <a:latin typeface="+mn-ea"/>
              </a:endParaRPr>
            </a:p>
          </p:txBody>
        </p:sp>
      </p:grpSp>
      <p:cxnSp>
        <p:nvCxnSpPr>
          <p:cNvPr id="1304" name="Straight Connector 34"/>
          <p:cNvCxnSpPr>
            <a:cxnSpLocks/>
          </p:cNvCxnSpPr>
          <p:nvPr/>
        </p:nvCxnSpPr>
        <p:spPr>
          <a:xfrm>
            <a:off x="4446680" y="1306225"/>
            <a:ext cx="0" cy="531228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1306" name="グループ化 33"/>
          <p:cNvGrpSpPr/>
          <p:nvPr/>
        </p:nvGrpSpPr>
        <p:grpSpPr>
          <a:xfrm>
            <a:off x="468941" y="1569882"/>
            <a:ext cx="3187398" cy="3786471"/>
            <a:chOff x="468941" y="1569882"/>
            <a:chExt cx="3187398" cy="3786471"/>
          </a:xfrm>
        </p:grpSpPr>
        <p:sp>
          <p:nvSpPr>
            <p:cNvPr id="1307" name="Flowchart: Process 64"/>
            <p:cNvSpPr/>
            <p:nvPr/>
          </p:nvSpPr>
          <p:spPr>
            <a:xfrm>
              <a:off x="468941" y="1569882"/>
              <a:ext cx="3187398" cy="1262157"/>
            </a:xfrm>
            <a:prstGeom prst="flowChartProcess">
              <a:avLst/>
            </a:prstGeom>
            <a:solidFill>
              <a:srgbClr val="F0D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sp>
          <p:nvSpPr>
            <p:cNvPr id="1308" name="Flowchart: Process 65"/>
            <p:cNvSpPr/>
            <p:nvPr/>
          </p:nvSpPr>
          <p:spPr>
            <a:xfrm>
              <a:off x="468941" y="2832039"/>
              <a:ext cx="3187398" cy="1262157"/>
            </a:xfrm>
            <a:prstGeom prst="flowChartProcess">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mn-ea"/>
              </a:endParaRPr>
            </a:p>
          </p:txBody>
        </p:sp>
        <p:sp>
          <p:nvSpPr>
            <p:cNvPr id="1309" name="Flowchart: Process 64"/>
            <p:cNvSpPr/>
            <p:nvPr/>
          </p:nvSpPr>
          <p:spPr>
            <a:xfrm>
              <a:off x="468941" y="4094196"/>
              <a:ext cx="3187398" cy="1262157"/>
            </a:xfrm>
            <a:prstGeom prst="flowChartProcess">
              <a:avLst/>
            </a:prstGeom>
            <a:solidFill>
              <a:srgbClr val="F0D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grpSp>
      <p:sp>
        <p:nvSpPr>
          <p:cNvPr id="1310" name="Flowchart: Process 65"/>
          <p:cNvSpPr/>
          <p:nvPr/>
        </p:nvSpPr>
        <p:spPr>
          <a:xfrm>
            <a:off x="468941" y="5356352"/>
            <a:ext cx="3187398" cy="1262157"/>
          </a:xfrm>
          <a:prstGeom prst="flowChartProcess">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sp>
        <p:nvSpPr>
          <p:cNvPr id="1311" name="テキスト ボックス 99"/>
          <p:cNvSpPr txBox="1"/>
          <p:nvPr/>
        </p:nvSpPr>
        <p:spPr>
          <a:xfrm>
            <a:off x="468941" y="4094196"/>
            <a:ext cx="2080438" cy="369332"/>
          </a:xfrm>
          <a:prstGeom prst="rect">
            <a:avLst/>
          </a:prstGeom>
          <a:noFill/>
        </p:spPr>
        <p:txBody>
          <a:bodyPr wrap="square" rtlCol="0">
            <a:spAutoFit/>
          </a:bodyPr>
          <a:lstStyle/>
          <a:p>
            <a:r>
              <a:rPr kumimoji="1" lang="ja-JP" altLang="en-US" b="1">
                <a:solidFill>
                  <a:schemeClr val="accent4">
                    <a:lumMod val="75000"/>
                  </a:schemeClr>
                </a:solidFill>
                <a:latin typeface="+mn-ea"/>
              </a:rPr>
              <a:t>有給休暇消化率</a:t>
            </a:r>
          </a:p>
        </p:txBody>
      </p:sp>
      <p:sp>
        <p:nvSpPr>
          <p:cNvPr id="1312" name="テキスト ボックス 100"/>
          <p:cNvSpPr txBox="1"/>
          <p:nvPr/>
        </p:nvSpPr>
        <p:spPr>
          <a:xfrm>
            <a:off x="468941" y="2832039"/>
            <a:ext cx="1865902" cy="369332"/>
          </a:xfrm>
          <a:prstGeom prst="rect">
            <a:avLst/>
          </a:prstGeom>
          <a:noFill/>
        </p:spPr>
        <p:txBody>
          <a:bodyPr wrap="square" rtlCol="0">
            <a:spAutoFit/>
          </a:bodyPr>
          <a:lstStyle/>
          <a:p>
            <a:r>
              <a:rPr kumimoji="1" lang="ja-JP" altLang="en-US" b="1">
                <a:latin typeface="+mn-ea"/>
              </a:rPr>
              <a:t>平均残業時間</a:t>
            </a:r>
          </a:p>
        </p:txBody>
      </p:sp>
      <p:sp>
        <p:nvSpPr>
          <p:cNvPr id="1313" name="テキスト ボックス 101"/>
          <p:cNvSpPr txBox="1"/>
          <p:nvPr/>
        </p:nvSpPr>
        <p:spPr>
          <a:xfrm>
            <a:off x="468940" y="5356352"/>
            <a:ext cx="3272359" cy="369332"/>
          </a:xfrm>
          <a:prstGeom prst="rect">
            <a:avLst/>
          </a:prstGeom>
          <a:noFill/>
        </p:spPr>
        <p:txBody>
          <a:bodyPr wrap="square" rtlCol="0">
            <a:spAutoFit/>
          </a:bodyPr>
          <a:lstStyle/>
          <a:p>
            <a:r>
              <a:rPr lang="ja-JP" altLang="en-US" b="1">
                <a:latin typeface="+mn-ea"/>
              </a:rPr>
              <a:t>女性の育休復帰後就業継続率</a:t>
            </a:r>
            <a:endParaRPr kumimoji="1" lang="ja-JP" altLang="en-US" b="1">
              <a:latin typeface="+mn-ea"/>
            </a:endParaRPr>
          </a:p>
        </p:txBody>
      </p:sp>
      <p:sp>
        <p:nvSpPr>
          <p:cNvPr id="1324" name="Oval 35"/>
          <p:cNvSpPr/>
          <p:nvPr/>
        </p:nvSpPr>
        <p:spPr>
          <a:xfrm>
            <a:off x="4355240" y="1306226"/>
            <a:ext cx="182880" cy="173034"/>
          </a:xfrm>
          <a:prstGeom prst="ellipse">
            <a:avLst/>
          </a:prstGeom>
          <a:solidFill>
            <a:srgbClr val="992F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325" name="正方形/長方形 10"/>
          <p:cNvSpPr/>
          <p:nvPr/>
        </p:nvSpPr>
        <p:spPr>
          <a:xfrm>
            <a:off x="4538121" y="1252894"/>
            <a:ext cx="2306812" cy="274319"/>
          </a:xfrm>
          <a:prstGeom prst="rect">
            <a:avLst/>
          </a:prstGeom>
          <a:noFill/>
          <a:ln w="15875" cap="rnd"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600" b="1" kern="0">
                <a:latin typeface="+mn-ea"/>
              </a:rPr>
              <a:t>ダイバーシティ</a:t>
            </a:r>
            <a:endParaRPr kumimoji="0" lang="en-US" altLang="ja-JP" sz="1600" b="1" kern="0">
              <a:latin typeface="+mn-ea"/>
            </a:endParaRPr>
          </a:p>
        </p:txBody>
      </p:sp>
      <p:sp>
        <p:nvSpPr>
          <p:cNvPr id="1326" name="テキスト ボックス 108"/>
          <p:cNvSpPr txBox="1"/>
          <p:nvPr/>
        </p:nvSpPr>
        <p:spPr>
          <a:xfrm>
            <a:off x="4563343" y="1569882"/>
            <a:ext cx="2584005" cy="369332"/>
          </a:xfrm>
          <a:prstGeom prst="rect">
            <a:avLst/>
          </a:prstGeom>
          <a:noFill/>
        </p:spPr>
        <p:txBody>
          <a:bodyPr wrap="square" rtlCol="0">
            <a:spAutoFit/>
          </a:bodyPr>
          <a:lstStyle/>
          <a:p>
            <a:r>
              <a:rPr lang="ja-JP" altLang="en-US" b="1">
                <a:solidFill>
                  <a:schemeClr val="accent4">
                    <a:lumMod val="75000"/>
                  </a:schemeClr>
                </a:solidFill>
                <a:latin typeface="+mn-ea"/>
              </a:rPr>
              <a:t>女性管理職比率と人数</a:t>
            </a:r>
            <a:endParaRPr kumimoji="1" lang="ja-JP" altLang="en-US" b="1">
              <a:solidFill>
                <a:schemeClr val="accent4">
                  <a:lumMod val="75000"/>
                </a:schemeClr>
              </a:solidFill>
              <a:latin typeface="+mn-ea"/>
            </a:endParaRPr>
          </a:p>
        </p:txBody>
      </p:sp>
      <p:sp>
        <p:nvSpPr>
          <p:cNvPr id="1327" name="テキスト ボックス 109"/>
          <p:cNvSpPr txBox="1"/>
          <p:nvPr/>
        </p:nvSpPr>
        <p:spPr>
          <a:xfrm>
            <a:off x="4563343" y="2838535"/>
            <a:ext cx="2167391" cy="369332"/>
          </a:xfrm>
          <a:prstGeom prst="rect">
            <a:avLst/>
          </a:prstGeom>
          <a:noFill/>
        </p:spPr>
        <p:txBody>
          <a:bodyPr wrap="square" rtlCol="0">
            <a:spAutoFit/>
          </a:bodyPr>
          <a:lstStyle/>
          <a:p>
            <a:r>
              <a:rPr kumimoji="1" lang="ja-JP" altLang="en-US" b="1">
                <a:latin typeface="+mn-ea"/>
              </a:rPr>
              <a:t>男女間賃金格差</a:t>
            </a:r>
          </a:p>
        </p:txBody>
      </p:sp>
      <p:pic>
        <p:nvPicPr>
          <p:cNvPr id="1328" name="グラフィックス 112" descr="金封 単色塗りつぶし"/>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6587" y="1965704"/>
            <a:ext cx="816571" cy="866335"/>
          </a:xfrm>
          <a:prstGeom prst="rect">
            <a:avLst/>
          </a:prstGeom>
        </p:spPr>
      </p:pic>
      <p:pic>
        <p:nvPicPr>
          <p:cNvPr id="1329" name="Graphic 89" descr="Clock with solid fill"/>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4444" y="3285482"/>
            <a:ext cx="808714" cy="808714"/>
          </a:xfrm>
          <a:prstGeom prst="rect">
            <a:avLst/>
          </a:prstGeom>
        </p:spPr>
      </p:pic>
      <p:pic>
        <p:nvPicPr>
          <p:cNvPr id="1330" name="グラフィックス 62" descr="月毎カレンダー 単色塗りつぶし"/>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4444" y="4547639"/>
            <a:ext cx="808714" cy="808714"/>
          </a:xfrm>
          <a:prstGeom prst="rect">
            <a:avLst/>
          </a:prstGeom>
        </p:spPr>
      </p:pic>
      <p:pic>
        <p:nvPicPr>
          <p:cNvPr id="1331" name="グラフィックス 162" descr="赤ちゃんのオムツを交換する女性 単色塗りつぶし"/>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4444" y="5809795"/>
            <a:ext cx="808714" cy="808714"/>
          </a:xfrm>
          <a:prstGeom prst="rect">
            <a:avLst/>
          </a:prstGeom>
        </p:spPr>
      </p:pic>
      <p:pic>
        <p:nvPicPr>
          <p:cNvPr id="1336" name="Graphic 120" descr="Office worker female with solid fill"/>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05271" y="2029821"/>
            <a:ext cx="808714" cy="808714"/>
          </a:xfrm>
          <a:prstGeom prst="rect">
            <a:avLst/>
          </a:prstGeom>
        </p:spPr>
      </p:pic>
      <p:pic>
        <p:nvPicPr>
          <p:cNvPr id="1337" name="グラフィックス 64" descr="握手 単色塗りつぶし"/>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53289" y="4547639"/>
            <a:ext cx="808714" cy="808714"/>
          </a:xfrm>
          <a:prstGeom prst="rect">
            <a:avLst/>
          </a:prstGeom>
        </p:spPr>
      </p:pic>
      <p:pic>
        <p:nvPicPr>
          <p:cNvPr id="1338" name="グラフィックス 177" descr="算盤 単色塗りつぶし"/>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638231" y="3298474"/>
            <a:ext cx="808714" cy="808714"/>
          </a:xfrm>
          <a:prstGeom prst="rect">
            <a:avLst/>
          </a:prstGeom>
        </p:spPr>
      </p:pic>
      <p:sp>
        <p:nvSpPr>
          <p:cNvPr id="1339" name="テキスト ボックス 179"/>
          <p:cNvSpPr txBox="1"/>
          <p:nvPr/>
        </p:nvSpPr>
        <p:spPr>
          <a:xfrm>
            <a:off x="1970301" y="4494442"/>
            <a:ext cx="1686038" cy="461665"/>
          </a:xfrm>
          <a:prstGeom prst="rect">
            <a:avLst/>
          </a:prstGeom>
          <a:noFill/>
        </p:spPr>
        <p:txBody>
          <a:bodyPr wrap="square" rtlCol="0">
            <a:spAutoFit/>
          </a:bodyPr>
          <a:lstStyle/>
          <a:p>
            <a:pPr marL="514350" algn="r"/>
            <a:r>
              <a:rPr lang="ja-JP" altLang="en-US" sz="2400" b="1" dirty="0">
                <a:solidFill>
                  <a:srgbClr val="992F3A"/>
                </a:solidFill>
                <a:latin typeface="+mn-ea"/>
              </a:rPr>
              <a:t>７８</a:t>
            </a:r>
            <a:r>
              <a:rPr lang="en-US" altLang="ja-JP" sz="2400" b="1" dirty="0">
                <a:solidFill>
                  <a:srgbClr val="992F3A"/>
                </a:solidFill>
                <a:latin typeface="+mn-ea"/>
              </a:rPr>
              <a:t>%</a:t>
            </a:r>
            <a:endParaRPr lang="ja-JP" altLang="en-US" sz="2400" b="1" dirty="0">
              <a:solidFill>
                <a:srgbClr val="992F3A"/>
              </a:solidFill>
              <a:latin typeface="+mn-ea"/>
            </a:endParaRPr>
          </a:p>
        </p:txBody>
      </p:sp>
      <p:sp>
        <p:nvSpPr>
          <p:cNvPr id="1340" name="テキスト ボックス 181"/>
          <p:cNvSpPr txBox="1"/>
          <p:nvPr/>
        </p:nvSpPr>
        <p:spPr>
          <a:xfrm>
            <a:off x="1109982" y="5870031"/>
            <a:ext cx="2546357" cy="461665"/>
          </a:xfrm>
          <a:prstGeom prst="rect">
            <a:avLst/>
          </a:prstGeom>
          <a:noFill/>
        </p:spPr>
        <p:txBody>
          <a:bodyPr wrap="square" rtlCol="0">
            <a:spAutoFit/>
          </a:bodyPr>
          <a:lstStyle/>
          <a:p>
            <a:pPr marL="514350" algn="r"/>
            <a:r>
              <a:rPr lang="ja-JP" altLang="en-US" sz="2400" b="1" dirty="0">
                <a:solidFill>
                  <a:srgbClr val="992F3A"/>
                </a:solidFill>
                <a:latin typeface="+mn-ea"/>
              </a:rPr>
              <a:t>０％</a:t>
            </a:r>
          </a:p>
        </p:txBody>
      </p:sp>
      <p:sp>
        <p:nvSpPr>
          <p:cNvPr id="1341" name="テキスト ボックス 182"/>
          <p:cNvSpPr txBox="1"/>
          <p:nvPr/>
        </p:nvSpPr>
        <p:spPr>
          <a:xfrm>
            <a:off x="5532484" y="1862460"/>
            <a:ext cx="2218257" cy="646331"/>
          </a:xfrm>
          <a:prstGeom prst="rect">
            <a:avLst/>
          </a:prstGeom>
          <a:noFill/>
        </p:spPr>
        <p:txBody>
          <a:bodyPr wrap="square" rtlCol="0">
            <a:spAutoFit/>
          </a:bodyPr>
          <a:lstStyle/>
          <a:p>
            <a:pPr marL="514350" algn="r"/>
            <a:r>
              <a:rPr lang="ja-JP" altLang="en-US" b="1" dirty="0">
                <a:solidFill>
                  <a:srgbClr val="992F3A"/>
                </a:solidFill>
                <a:latin typeface="+mn-ea"/>
              </a:rPr>
              <a:t>７５</a:t>
            </a:r>
            <a:r>
              <a:rPr lang="en-US" altLang="ja-JP" b="1" dirty="0">
                <a:solidFill>
                  <a:srgbClr val="992F3A"/>
                </a:solidFill>
                <a:latin typeface="+mn-ea"/>
              </a:rPr>
              <a:t>%</a:t>
            </a:r>
          </a:p>
          <a:p>
            <a:pPr marL="514350" algn="r"/>
            <a:r>
              <a:rPr lang="ja-JP" altLang="en-US" b="1" dirty="0">
                <a:solidFill>
                  <a:srgbClr val="992F3A"/>
                </a:solidFill>
                <a:latin typeface="+mn-ea"/>
              </a:rPr>
              <a:t>３名</a:t>
            </a:r>
          </a:p>
        </p:txBody>
      </p:sp>
      <p:sp>
        <p:nvSpPr>
          <p:cNvPr id="1342" name="テキスト ボックス 183"/>
          <p:cNvSpPr txBox="1"/>
          <p:nvPr/>
        </p:nvSpPr>
        <p:spPr>
          <a:xfrm>
            <a:off x="6064703" y="4494442"/>
            <a:ext cx="1686038" cy="461665"/>
          </a:xfrm>
          <a:prstGeom prst="rect">
            <a:avLst/>
          </a:prstGeom>
          <a:noFill/>
        </p:spPr>
        <p:txBody>
          <a:bodyPr wrap="square" rtlCol="0">
            <a:spAutoFit/>
          </a:bodyPr>
          <a:lstStyle/>
          <a:p>
            <a:pPr marL="514350" algn="r"/>
            <a:r>
              <a:rPr lang="ja-JP" altLang="en-US" sz="2400" b="1" dirty="0">
                <a:solidFill>
                  <a:srgbClr val="992F3A"/>
                </a:solidFill>
                <a:latin typeface="+mn-ea"/>
              </a:rPr>
              <a:t>１００</a:t>
            </a:r>
            <a:r>
              <a:rPr lang="en-US" altLang="ja-JP" sz="2400" b="1" dirty="0">
                <a:solidFill>
                  <a:srgbClr val="992F3A"/>
                </a:solidFill>
                <a:latin typeface="+mn-ea"/>
              </a:rPr>
              <a:t>%</a:t>
            </a:r>
            <a:endParaRPr lang="ja-JP" altLang="en-US" sz="2400" b="1" dirty="0">
              <a:solidFill>
                <a:srgbClr val="992F3A"/>
              </a:solidFill>
              <a:latin typeface="+mn-ea"/>
            </a:endParaRPr>
          </a:p>
        </p:txBody>
      </p:sp>
      <p:sp>
        <p:nvSpPr>
          <p:cNvPr id="1345"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
        <p:nvSpPr>
          <p:cNvPr id="1346" name="テキスト ボックス 98"/>
          <p:cNvSpPr txBox="1"/>
          <p:nvPr/>
        </p:nvSpPr>
        <p:spPr>
          <a:xfrm>
            <a:off x="468941" y="1569883"/>
            <a:ext cx="1952136" cy="369332"/>
          </a:xfrm>
          <a:prstGeom prst="rect">
            <a:avLst/>
          </a:prstGeom>
          <a:noFill/>
        </p:spPr>
        <p:txBody>
          <a:bodyPr wrap="square" rtlCol="0">
            <a:spAutoFit/>
          </a:bodyPr>
          <a:lstStyle/>
          <a:p>
            <a:r>
              <a:rPr lang="ja-JP" altLang="en-US" b="1">
                <a:solidFill>
                  <a:schemeClr val="accent4">
                    <a:lumMod val="75000"/>
                  </a:schemeClr>
                </a:solidFill>
                <a:latin typeface="+mn-ea"/>
              </a:rPr>
              <a:t>平均年間給与</a:t>
            </a:r>
            <a:endParaRPr kumimoji="1" lang="ja-JP" altLang="en-US" b="1">
              <a:solidFill>
                <a:schemeClr val="accent4">
                  <a:lumMod val="75000"/>
                </a:schemeClr>
              </a:solidFill>
              <a:latin typeface="+mn-ea"/>
            </a:endParaRPr>
          </a:p>
        </p:txBody>
      </p:sp>
      <p:sp>
        <p:nvSpPr>
          <p:cNvPr id="1347" name="テキスト ボックス 178"/>
          <p:cNvSpPr txBox="1"/>
          <p:nvPr/>
        </p:nvSpPr>
        <p:spPr>
          <a:xfrm>
            <a:off x="1488949" y="1689029"/>
            <a:ext cx="2167390" cy="369332"/>
          </a:xfrm>
          <a:prstGeom prst="rect">
            <a:avLst/>
          </a:prstGeom>
          <a:noFill/>
        </p:spPr>
        <p:txBody>
          <a:bodyPr wrap="square" rtlCol="0">
            <a:spAutoFit/>
          </a:bodyPr>
          <a:lstStyle/>
          <a:p>
            <a:pPr marL="514350" algn="r"/>
            <a:r>
              <a:rPr lang="ja-JP" altLang="en-US" b="1" dirty="0">
                <a:solidFill>
                  <a:srgbClr val="992F3A"/>
                </a:solidFill>
                <a:latin typeface="+mn-ea"/>
              </a:rPr>
              <a:t>４８０万円</a:t>
            </a:r>
          </a:p>
        </p:txBody>
      </p:sp>
      <p:sp>
        <p:nvSpPr>
          <p:cNvPr id="1348" name="テキスト ボックス 3"/>
          <p:cNvSpPr txBox="1"/>
          <p:nvPr/>
        </p:nvSpPr>
        <p:spPr>
          <a:xfrm>
            <a:off x="1523567" y="2023715"/>
            <a:ext cx="2132772" cy="261610"/>
          </a:xfrm>
          <a:prstGeom prst="rect">
            <a:avLst/>
          </a:prstGeom>
          <a:noFill/>
        </p:spPr>
        <p:txBody>
          <a:bodyPr wrap="square" rtlCol="0">
            <a:spAutoFit/>
          </a:bodyPr>
          <a:lstStyle/>
          <a:p>
            <a:pPr marL="514350" algn="r"/>
            <a:r>
              <a:rPr lang="ja-JP" altLang="en-US" sz="1100" b="1">
                <a:solidFill>
                  <a:srgbClr val="992F3A"/>
                </a:solidFill>
                <a:latin typeface="+mn-ea"/>
              </a:rPr>
              <a:t>（正規のみ）</a:t>
            </a:r>
          </a:p>
        </p:txBody>
      </p:sp>
      <p:sp>
        <p:nvSpPr>
          <p:cNvPr id="1349" name="テキスト ボックス 5"/>
          <p:cNvSpPr txBox="1"/>
          <p:nvPr/>
        </p:nvSpPr>
        <p:spPr>
          <a:xfrm>
            <a:off x="1488949" y="2185471"/>
            <a:ext cx="2167390" cy="369332"/>
          </a:xfrm>
          <a:prstGeom prst="rect">
            <a:avLst/>
          </a:prstGeom>
          <a:noFill/>
        </p:spPr>
        <p:txBody>
          <a:bodyPr wrap="square" rtlCol="0">
            <a:spAutoFit/>
          </a:bodyPr>
          <a:lstStyle/>
          <a:p>
            <a:pPr marL="514350" algn="r"/>
            <a:r>
              <a:rPr lang="ja-JP" altLang="en-US" b="1" dirty="0">
                <a:solidFill>
                  <a:srgbClr val="992F3A"/>
                </a:solidFill>
                <a:latin typeface="+mn-ea"/>
              </a:rPr>
              <a:t>４３万円</a:t>
            </a:r>
          </a:p>
        </p:txBody>
      </p:sp>
      <p:sp>
        <p:nvSpPr>
          <p:cNvPr id="1350" name="テキスト ボックス 6"/>
          <p:cNvSpPr txBox="1"/>
          <p:nvPr/>
        </p:nvSpPr>
        <p:spPr>
          <a:xfrm>
            <a:off x="1523567" y="2500520"/>
            <a:ext cx="2132772" cy="261610"/>
          </a:xfrm>
          <a:prstGeom prst="rect">
            <a:avLst/>
          </a:prstGeom>
          <a:noFill/>
        </p:spPr>
        <p:txBody>
          <a:bodyPr wrap="square" rtlCol="0">
            <a:spAutoFit/>
          </a:bodyPr>
          <a:lstStyle/>
          <a:p>
            <a:pPr marL="514350" algn="r"/>
            <a:r>
              <a:rPr lang="ja-JP" altLang="en-US" sz="1100" b="1">
                <a:solidFill>
                  <a:srgbClr val="992F3A"/>
                </a:solidFill>
                <a:latin typeface="+mn-ea"/>
              </a:rPr>
              <a:t>（非正規のみ）</a:t>
            </a:r>
          </a:p>
        </p:txBody>
      </p:sp>
      <p:sp>
        <p:nvSpPr>
          <p:cNvPr id="1351" name="テキスト ボックス 8"/>
          <p:cNvSpPr txBox="1"/>
          <p:nvPr/>
        </p:nvSpPr>
        <p:spPr>
          <a:xfrm>
            <a:off x="1488949" y="2955393"/>
            <a:ext cx="2167390" cy="369332"/>
          </a:xfrm>
          <a:prstGeom prst="rect">
            <a:avLst/>
          </a:prstGeom>
          <a:noFill/>
        </p:spPr>
        <p:txBody>
          <a:bodyPr wrap="square" rtlCol="0">
            <a:spAutoFit/>
          </a:bodyPr>
          <a:lstStyle/>
          <a:p>
            <a:pPr marL="514350" algn="r"/>
            <a:r>
              <a:rPr lang="ja-JP" altLang="en-US" b="1" dirty="0">
                <a:solidFill>
                  <a:srgbClr val="992F3A"/>
                </a:solidFill>
                <a:latin typeface="+mn-ea"/>
              </a:rPr>
              <a:t>５時間</a:t>
            </a:r>
          </a:p>
        </p:txBody>
      </p:sp>
      <p:sp>
        <p:nvSpPr>
          <p:cNvPr id="1352" name="テキスト ボックス 9"/>
          <p:cNvSpPr txBox="1"/>
          <p:nvPr/>
        </p:nvSpPr>
        <p:spPr>
          <a:xfrm>
            <a:off x="1523567" y="3290079"/>
            <a:ext cx="2132772" cy="261610"/>
          </a:xfrm>
          <a:prstGeom prst="rect">
            <a:avLst/>
          </a:prstGeom>
          <a:noFill/>
        </p:spPr>
        <p:txBody>
          <a:bodyPr wrap="square" rtlCol="0">
            <a:spAutoFit/>
          </a:bodyPr>
          <a:lstStyle/>
          <a:p>
            <a:pPr marL="514350" algn="r"/>
            <a:r>
              <a:rPr lang="ja-JP" altLang="en-US" sz="1100" b="1">
                <a:solidFill>
                  <a:srgbClr val="992F3A"/>
                </a:solidFill>
                <a:latin typeface="+mn-ea"/>
              </a:rPr>
              <a:t>（正規のみ）</a:t>
            </a:r>
          </a:p>
        </p:txBody>
      </p:sp>
      <p:sp>
        <p:nvSpPr>
          <p:cNvPr id="1355" name="テキスト ボックス 13"/>
          <p:cNvSpPr txBox="1"/>
          <p:nvPr/>
        </p:nvSpPr>
        <p:spPr>
          <a:xfrm>
            <a:off x="1523567" y="4926091"/>
            <a:ext cx="2132772" cy="261610"/>
          </a:xfrm>
          <a:prstGeom prst="rect">
            <a:avLst/>
          </a:prstGeom>
          <a:noFill/>
        </p:spPr>
        <p:txBody>
          <a:bodyPr wrap="square" rtlCol="0">
            <a:spAutoFit/>
          </a:bodyPr>
          <a:lstStyle/>
          <a:p>
            <a:pPr marL="514350" algn="r"/>
            <a:r>
              <a:rPr lang="ja-JP" altLang="en-US" sz="1100" b="1">
                <a:solidFill>
                  <a:srgbClr val="992F3A"/>
                </a:solidFill>
                <a:latin typeface="+mn-ea"/>
              </a:rPr>
              <a:t>（正規のみ）</a:t>
            </a:r>
          </a:p>
        </p:txBody>
      </p:sp>
      <p:sp>
        <p:nvSpPr>
          <p:cNvPr id="1356" name="テキスト ボックス 18"/>
          <p:cNvSpPr txBox="1"/>
          <p:nvPr/>
        </p:nvSpPr>
        <p:spPr>
          <a:xfrm>
            <a:off x="5617969" y="2521404"/>
            <a:ext cx="2132772" cy="261610"/>
          </a:xfrm>
          <a:prstGeom prst="rect">
            <a:avLst/>
          </a:prstGeom>
          <a:noFill/>
        </p:spPr>
        <p:txBody>
          <a:bodyPr wrap="square" rtlCol="0">
            <a:spAutoFit/>
          </a:bodyPr>
          <a:lstStyle/>
          <a:p>
            <a:pPr marL="514350" algn="r"/>
            <a:r>
              <a:rPr lang="ja-JP" altLang="en-US" sz="1100" b="1">
                <a:solidFill>
                  <a:srgbClr val="992F3A"/>
                </a:solidFill>
                <a:latin typeface="+mn-ea"/>
              </a:rPr>
              <a:t>（正規のみ）</a:t>
            </a:r>
          </a:p>
        </p:txBody>
      </p:sp>
      <p:sp>
        <p:nvSpPr>
          <p:cNvPr id="1357" name="テキスト ボックス 19"/>
          <p:cNvSpPr txBox="1"/>
          <p:nvPr/>
        </p:nvSpPr>
        <p:spPr>
          <a:xfrm>
            <a:off x="5583351" y="2928281"/>
            <a:ext cx="2167390" cy="338554"/>
          </a:xfrm>
          <a:prstGeom prst="rect">
            <a:avLst/>
          </a:prstGeom>
          <a:noFill/>
        </p:spPr>
        <p:txBody>
          <a:bodyPr wrap="square" rtlCol="0">
            <a:spAutoFit/>
          </a:bodyPr>
          <a:lstStyle/>
          <a:p>
            <a:pPr marL="514350" algn="r"/>
            <a:r>
              <a:rPr lang="ja-JP" altLang="en-US" sz="1600" b="1" dirty="0">
                <a:solidFill>
                  <a:srgbClr val="992F3A"/>
                </a:solidFill>
                <a:latin typeface="+mn-ea"/>
              </a:rPr>
              <a:t>９８．７</a:t>
            </a:r>
            <a:r>
              <a:rPr lang="en-US" altLang="ja-JP" sz="1600" b="1" dirty="0">
                <a:solidFill>
                  <a:srgbClr val="992F3A"/>
                </a:solidFill>
                <a:latin typeface="+mn-ea"/>
              </a:rPr>
              <a:t>%</a:t>
            </a:r>
            <a:endParaRPr lang="ja-JP" altLang="en-US" sz="1600" b="1" dirty="0">
              <a:solidFill>
                <a:srgbClr val="992F3A"/>
              </a:solidFill>
              <a:latin typeface="+mn-ea"/>
            </a:endParaRPr>
          </a:p>
        </p:txBody>
      </p:sp>
      <p:sp>
        <p:nvSpPr>
          <p:cNvPr id="1358" name="テキスト ボックス 20"/>
          <p:cNvSpPr txBox="1"/>
          <p:nvPr/>
        </p:nvSpPr>
        <p:spPr>
          <a:xfrm>
            <a:off x="5617969" y="3189622"/>
            <a:ext cx="2132772" cy="261610"/>
          </a:xfrm>
          <a:prstGeom prst="rect">
            <a:avLst/>
          </a:prstGeom>
          <a:noFill/>
        </p:spPr>
        <p:txBody>
          <a:bodyPr wrap="square" rtlCol="0">
            <a:spAutoFit/>
          </a:bodyPr>
          <a:lstStyle/>
          <a:p>
            <a:pPr marL="514350" algn="r"/>
            <a:r>
              <a:rPr lang="ja-JP" altLang="en-US" sz="1050" b="1">
                <a:solidFill>
                  <a:srgbClr val="992F3A"/>
                </a:solidFill>
                <a:latin typeface="+mn-ea"/>
              </a:rPr>
              <a:t>（正規のみ）</a:t>
            </a:r>
          </a:p>
        </p:txBody>
      </p:sp>
      <p:sp>
        <p:nvSpPr>
          <p:cNvPr id="1363" name="テキスト ボックス 34"/>
          <p:cNvSpPr txBox="1"/>
          <p:nvPr/>
        </p:nvSpPr>
        <p:spPr>
          <a:xfrm>
            <a:off x="5617969" y="4926091"/>
            <a:ext cx="2132772" cy="261610"/>
          </a:xfrm>
          <a:prstGeom prst="rect">
            <a:avLst/>
          </a:prstGeom>
          <a:noFill/>
        </p:spPr>
        <p:txBody>
          <a:bodyPr wrap="square" rtlCol="0">
            <a:spAutoFit/>
          </a:bodyPr>
          <a:lstStyle/>
          <a:p>
            <a:pPr marL="514350" algn="r"/>
            <a:r>
              <a:rPr lang="ja-JP" altLang="en-US" sz="1100" b="1">
                <a:solidFill>
                  <a:srgbClr val="992F3A"/>
                </a:solidFill>
                <a:latin typeface="+mn-ea"/>
              </a:rPr>
              <a:t>（正規のみ）</a:t>
            </a:r>
          </a:p>
        </p:txBody>
      </p:sp>
      <p:sp>
        <p:nvSpPr>
          <p:cNvPr id="1366" name="テキスト ボックス 4"/>
          <p:cNvSpPr txBox="1"/>
          <p:nvPr/>
        </p:nvSpPr>
        <p:spPr>
          <a:xfrm>
            <a:off x="1523567" y="6274769"/>
            <a:ext cx="2132772" cy="261610"/>
          </a:xfrm>
          <a:prstGeom prst="rect">
            <a:avLst/>
          </a:prstGeom>
          <a:noFill/>
        </p:spPr>
        <p:txBody>
          <a:bodyPr wrap="square" rtlCol="0">
            <a:spAutoFit/>
          </a:bodyPr>
          <a:lstStyle/>
          <a:p>
            <a:pPr marL="514350" algn="r"/>
            <a:r>
              <a:rPr lang="ja-JP" altLang="en-US" sz="1100" b="1">
                <a:solidFill>
                  <a:srgbClr val="992F3A"/>
                </a:solidFill>
                <a:latin typeface="+mn-ea"/>
              </a:rPr>
              <a:t>（正規のみ）</a:t>
            </a:r>
          </a:p>
        </p:txBody>
      </p:sp>
    </p:spTree>
    <p:extLst>
      <p:ext uri="{BB962C8B-B14F-4D97-AF65-F5344CB8AC3E}">
        <p14:creationId xmlns:p14="http://schemas.microsoft.com/office/powerpoint/2010/main" val="401345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3"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73" imgH="473" progId="TCLayout.ActiveDocument.1">
                  <p:embed/>
                </p:oleObj>
              </mc:Choice>
              <mc:Fallback>
                <p:oleObj name="think-cellスライド" r:id="rId3" imgW="473" imgH="473" progId="TCLayout.ActiveDocument.1">
                  <p:embed/>
                  <p:pic>
                    <p:nvPicPr>
                      <p:cNvPr id="1373" name="think-cell data - do not delete" hidden="1"/>
                      <p:cNvPicPr>
                        <a:picLocks noChangeAspect="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74" name="Flowchart: Process 64"/>
          <p:cNvSpPr/>
          <p:nvPr/>
        </p:nvSpPr>
        <p:spPr>
          <a:xfrm>
            <a:off x="676563" y="1569882"/>
            <a:ext cx="4489325" cy="1552067"/>
          </a:xfrm>
          <a:prstGeom prst="flowChartProcess">
            <a:avLst/>
          </a:prstGeom>
          <a:solidFill>
            <a:srgbClr val="F0D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sp>
        <p:nvSpPr>
          <p:cNvPr id="1376" name="Flowchart: Process 64"/>
          <p:cNvSpPr/>
          <p:nvPr/>
        </p:nvSpPr>
        <p:spPr>
          <a:xfrm>
            <a:off x="676563" y="3121948"/>
            <a:ext cx="4489325" cy="1552067"/>
          </a:xfrm>
          <a:prstGeom prst="flowChartProcess">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sp>
        <p:nvSpPr>
          <p:cNvPr id="1377" name="テキスト ボックス 23"/>
          <p:cNvSpPr txBox="1"/>
          <p:nvPr/>
        </p:nvSpPr>
        <p:spPr>
          <a:xfrm>
            <a:off x="998203" y="1569882"/>
            <a:ext cx="4167684" cy="369332"/>
          </a:xfrm>
          <a:prstGeom prst="rect">
            <a:avLst/>
          </a:prstGeom>
          <a:noFill/>
        </p:spPr>
        <p:txBody>
          <a:bodyPr wrap="square" rtlCol="0">
            <a:spAutoFit/>
          </a:bodyPr>
          <a:lstStyle/>
          <a:p>
            <a:pPr algn="r"/>
            <a:r>
              <a:rPr kumimoji="1" lang="ja-JP" altLang="en-US" b="1">
                <a:solidFill>
                  <a:schemeClr val="accent4">
                    <a:lumMod val="75000"/>
                  </a:schemeClr>
                </a:solidFill>
                <a:latin typeface="+mn-ea"/>
              </a:rPr>
              <a:t>労災認定された件数と発生率</a:t>
            </a:r>
          </a:p>
        </p:txBody>
      </p:sp>
      <p:sp>
        <p:nvSpPr>
          <p:cNvPr id="1378" name="テキスト ボックス 24"/>
          <p:cNvSpPr txBox="1"/>
          <p:nvPr/>
        </p:nvSpPr>
        <p:spPr>
          <a:xfrm>
            <a:off x="633505" y="3121948"/>
            <a:ext cx="4532382" cy="369332"/>
          </a:xfrm>
          <a:prstGeom prst="rect">
            <a:avLst/>
          </a:prstGeom>
          <a:noFill/>
        </p:spPr>
        <p:txBody>
          <a:bodyPr wrap="square" rtlCol="0">
            <a:spAutoFit/>
          </a:bodyPr>
          <a:lstStyle>
            <a:defPPr>
              <a:defRPr lang="ja-JP"/>
            </a:defPPr>
            <a:lvl1pPr>
              <a:defRPr b="1">
                <a:latin typeface="+mn-ea"/>
              </a:defRPr>
            </a:lvl1pPr>
          </a:lstStyle>
          <a:p>
            <a:pPr algn="r"/>
            <a:r>
              <a:rPr lang="ja-JP" altLang="en-US" dirty="0"/>
              <a:t>第三者に解決を委ねられた係争</a:t>
            </a:r>
          </a:p>
        </p:txBody>
      </p:sp>
      <p:sp>
        <p:nvSpPr>
          <p:cNvPr id="1381" name="テキスト ボックス 45"/>
          <p:cNvSpPr txBox="1"/>
          <p:nvPr/>
        </p:nvSpPr>
        <p:spPr>
          <a:xfrm>
            <a:off x="1846916" y="2084305"/>
            <a:ext cx="3318972" cy="523220"/>
          </a:xfrm>
          <a:prstGeom prst="rect">
            <a:avLst/>
          </a:prstGeom>
          <a:noFill/>
        </p:spPr>
        <p:txBody>
          <a:bodyPr wrap="square" rtlCol="0">
            <a:spAutoFit/>
          </a:bodyPr>
          <a:lstStyle/>
          <a:p>
            <a:pPr marL="514350" algn="r"/>
            <a:r>
              <a:rPr lang="ja-JP" altLang="en-US" sz="2800" b="1" dirty="0">
                <a:solidFill>
                  <a:srgbClr val="992F3A"/>
                </a:solidFill>
                <a:latin typeface="+mn-ea"/>
              </a:rPr>
              <a:t>０件　０</a:t>
            </a:r>
            <a:r>
              <a:rPr lang="en-US" altLang="ja-JP" sz="2800" b="1" dirty="0">
                <a:solidFill>
                  <a:srgbClr val="992F3A"/>
                </a:solidFill>
                <a:latin typeface="+mn-ea"/>
              </a:rPr>
              <a:t>%</a:t>
            </a:r>
            <a:endParaRPr lang="ja-JP" altLang="en-US" sz="2800" b="1" dirty="0">
              <a:solidFill>
                <a:srgbClr val="992F3A"/>
              </a:solidFill>
              <a:latin typeface="+mn-ea"/>
            </a:endParaRPr>
          </a:p>
        </p:txBody>
      </p:sp>
      <p:sp>
        <p:nvSpPr>
          <p:cNvPr id="1382" name="テキスト ボックス 46"/>
          <p:cNvSpPr txBox="1"/>
          <p:nvPr/>
        </p:nvSpPr>
        <p:spPr>
          <a:xfrm>
            <a:off x="1846916" y="3636371"/>
            <a:ext cx="3318972" cy="523220"/>
          </a:xfrm>
          <a:prstGeom prst="rect">
            <a:avLst/>
          </a:prstGeom>
          <a:noFill/>
        </p:spPr>
        <p:txBody>
          <a:bodyPr wrap="square" rtlCol="0">
            <a:spAutoFit/>
          </a:bodyPr>
          <a:lstStyle/>
          <a:p>
            <a:pPr marL="514350" algn="r"/>
            <a:r>
              <a:rPr lang="ja-JP" altLang="en-US" sz="2800" b="1" dirty="0">
                <a:solidFill>
                  <a:srgbClr val="992F3A"/>
                </a:solidFill>
                <a:latin typeface="+mn-ea"/>
              </a:rPr>
              <a:t>０件</a:t>
            </a:r>
          </a:p>
        </p:txBody>
      </p:sp>
      <p:sp>
        <p:nvSpPr>
          <p:cNvPr id="1383" name="Title 1"/>
          <p:cNvSpPr>
            <a:spLocks noGrp="1"/>
          </p:cNvSpPr>
          <p:nvPr>
            <p:ph type="title"/>
          </p:nvPr>
        </p:nvSpPr>
        <p:spPr/>
        <p:txBody>
          <a:bodyPr vert="horz"/>
          <a:lstStyle/>
          <a:p>
            <a:r>
              <a:rPr kumimoji="1" lang="en-US" altLang="ja-JP" dirty="0">
                <a:latin typeface="+mn-ea"/>
                <a:ea typeface="+mn-ea"/>
              </a:rPr>
              <a:t>2. </a:t>
            </a:r>
            <a:r>
              <a:rPr kumimoji="1" lang="ja-JP" altLang="en-US" dirty="0">
                <a:latin typeface="+mn-ea"/>
                <a:ea typeface="+mn-ea"/>
              </a:rPr>
              <a:t>一目で分かる</a:t>
            </a:r>
            <a:r>
              <a:rPr lang="ja-JP" altLang="en-US" dirty="0">
                <a:latin typeface="+mn-ea"/>
              </a:rPr>
              <a:t>広島調剤センター　</a:t>
            </a:r>
            <a:r>
              <a:rPr kumimoji="1" lang="ja-JP" altLang="en-US" dirty="0">
                <a:latin typeface="+mn-ea"/>
                <a:ea typeface="+mn-ea"/>
              </a:rPr>
              <a:t>会社詳細情報</a:t>
            </a:r>
            <a:endParaRPr lang="en-US" dirty="0">
              <a:latin typeface="+mn-ea"/>
              <a:ea typeface="+mn-ea"/>
            </a:endParaRPr>
          </a:p>
        </p:txBody>
      </p:sp>
      <p:cxnSp>
        <p:nvCxnSpPr>
          <p:cNvPr id="1384" name="Straight Connector 129"/>
          <p:cNvCxnSpPr>
            <a:cxnSpLocks/>
          </p:cNvCxnSpPr>
          <p:nvPr/>
        </p:nvCxnSpPr>
        <p:spPr>
          <a:xfrm>
            <a:off x="332888" y="1147618"/>
            <a:ext cx="114853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85" name="矢印: 五方向 148"/>
          <p:cNvSpPr/>
          <p:nvPr/>
        </p:nvSpPr>
        <p:spPr>
          <a:xfrm>
            <a:off x="3386596" y="809897"/>
            <a:ext cx="5377964" cy="337721"/>
          </a:xfrm>
          <a:prstGeom prst="rect">
            <a:avLst/>
          </a:prstGeom>
          <a:noFill/>
          <a:ln w="1587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000" b="1" kern="0">
                <a:latin typeface="+mn-ea"/>
              </a:rPr>
              <a:t>労働環境</a:t>
            </a:r>
            <a:endParaRPr kumimoji="0" lang="ja-JP" altLang="en-US" sz="2000" b="1" i="0" u="none" strike="noStrike" kern="0" cap="none" spc="0" normalizeH="0" baseline="0" noProof="0">
              <a:ln>
                <a:noFill/>
              </a:ln>
              <a:effectLst/>
              <a:uLnTx/>
              <a:uFillTx/>
              <a:latin typeface="+mn-ea"/>
              <a:cs typeface="+mn-cs"/>
            </a:endParaRPr>
          </a:p>
        </p:txBody>
      </p:sp>
      <p:cxnSp>
        <p:nvCxnSpPr>
          <p:cNvPr id="1386" name="Straight Connector 34"/>
          <p:cNvCxnSpPr>
            <a:cxnSpLocks/>
            <a:stCxn id="1387" idx="0"/>
          </p:cNvCxnSpPr>
          <p:nvPr/>
        </p:nvCxnSpPr>
        <p:spPr>
          <a:xfrm>
            <a:off x="376515" y="1306226"/>
            <a:ext cx="0" cy="49198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387" name="Oval 35"/>
          <p:cNvSpPr/>
          <p:nvPr/>
        </p:nvSpPr>
        <p:spPr>
          <a:xfrm>
            <a:off x="285075" y="1306226"/>
            <a:ext cx="182880" cy="173034"/>
          </a:xfrm>
          <a:prstGeom prst="ellipse">
            <a:avLst/>
          </a:prstGeom>
          <a:solidFill>
            <a:srgbClr val="992F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388" name="正方形/長方形 10"/>
          <p:cNvSpPr/>
          <p:nvPr/>
        </p:nvSpPr>
        <p:spPr>
          <a:xfrm>
            <a:off x="467955" y="1252894"/>
            <a:ext cx="2989619" cy="274319"/>
          </a:xfrm>
          <a:prstGeom prst="rect">
            <a:avLst/>
          </a:prstGeom>
          <a:noFill/>
          <a:ln w="15875" cap="rnd"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600" b="1" kern="0">
                <a:latin typeface="+mn-ea"/>
              </a:rPr>
              <a:t>安全衛生とコンプライアンス</a:t>
            </a:r>
            <a:endParaRPr kumimoji="0" lang="en-US" altLang="ja-JP" sz="1600" b="1" kern="0">
              <a:latin typeface="+mn-ea"/>
            </a:endParaRPr>
          </a:p>
        </p:txBody>
      </p:sp>
      <p:sp>
        <p:nvSpPr>
          <p:cNvPr id="1389" name="Flowchart: Process 65"/>
          <p:cNvSpPr/>
          <p:nvPr/>
        </p:nvSpPr>
        <p:spPr>
          <a:xfrm>
            <a:off x="5422877" y="1569882"/>
            <a:ext cx="6326212" cy="4656201"/>
          </a:xfrm>
          <a:prstGeom prst="flowChartProcess">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sp>
        <p:nvSpPr>
          <p:cNvPr id="1390" name="テキスト ボックス 26"/>
          <p:cNvSpPr txBox="1"/>
          <p:nvPr/>
        </p:nvSpPr>
        <p:spPr>
          <a:xfrm>
            <a:off x="8878447" y="1614255"/>
            <a:ext cx="2798056" cy="369332"/>
          </a:xfrm>
          <a:prstGeom prst="rect">
            <a:avLst/>
          </a:prstGeom>
          <a:noFill/>
        </p:spPr>
        <p:txBody>
          <a:bodyPr wrap="square" rtlCol="0">
            <a:spAutoFit/>
          </a:bodyPr>
          <a:lstStyle/>
          <a:p>
            <a:pPr algn="r"/>
            <a:r>
              <a:rPr lang="ja-JP" altLang="en-US" b="1">
                <a:solidFill>
                  <a:schemeClr val="accent4">
                    <a:lumMod val="75000"/>
                  </a:schemeClr>
                </a:solidFill>
                <a:latin typeface="+mn-ea"/>
              </a:rPr>
              <a:t>懲戒処分の種類と件数</a:t>
            </a:r>
            <a:endParaRPr kumimoji="1" lang="ja-JP" altLang="en-US" b="1">
              <a:solidFill>
                <a:schemeClr val="accent4">
                  <a:lumMod val="75000"/>
                </a:schemeClr>
              </a:solidFill>
              <a:latin typeface="+mn-ea"/>
            </a:endParaRPr>
          </a:p>
        </p:txBody>
      </p:sp>
      <p:pic>
        <p:nvPicPr>
          <p:cNvPr id="1391" name="グラフィックス 105" descr="建設作業員男性 単色塗りつぶし"/>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4511" y="1933453"/>
            <a:ext cx="1076398" cy="1142004"/>
          </a:xfrm>
          <a:prstGeom prst="rect">
            <a:avLst/>
          </a:prstGeom>
        </p:spPr>
      </p:pic>
      <p:pic>
        <p:nvPicPr>
          <p:cNvPr id="1392" name="Graphic 110" descr="Shield Cross with solid fill"/>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4511" y="3532010"/>
            <a:ext cx="1076398" cy="1076398"/>
          </a:xfrm>
          <a:prstGeom prst="rect">
            <a:avLst/>
          </a:prstGeom>
        </p:spPr>
      </p:pic>
      <p:pic>
        <p:nvPicPr>
          <p:cNvPr id="1394" name="グラフィックス 166" descr="メガホン 1 単色塗りつぶし"/>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42788" y="5069066"/>
            <a:ext cx="1106424" cy="1106424"/>
          </a:xfrm>
          <a:prstGeom prst="rect">
            <a:avLst/>
          </a:prstGeom>
        </p:spPr>
      </p:pic>
      <p:sp>
        <p:nvSpPr>
          <p:cNvPr id="1395"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
        <p:nvSpPr>
          <p:cNvPr id="1396" name="テキスト ボックス 6"/>
          <p:cNvSpPr txBox="1"/>
          <p:nvPr/>
        </p:nvSpPr>
        <p:spPr>
          <a:xfrm>
            <a:off x="3033116" y="2559608"/>
            <a:ext cx="2132772" cy="261610"/>
          </a:xfrm>
          <a:prstGeom prst="rect">
            <a:avLst/>
          </a:prstGeom>
          <a:noFill/>
        </p:spPr>
        <p:txBody>
          <a:bodyPr wrap="square" rtlCol="0">
            <a:spAutoFit/>
          </a:bodyPr>
          <a:lstStyle/>
          <a:p>
            <a:pPr marL="514350" algn="r"/>
            <a:r>
              <a:rPr lang="ja-JP" altLang="en-US" sz="1100" b="1">
                <a:solidFill>
                  <a:srgbClr val="992F3A"/>
                </a:solidFill>
                <a:latin typeface="+mn-ea"/>
              </a:rPr>
              <a:t>（正規のみ）</a:t>
            </a:r>
          </a:p>
        </p:txBody>
      </p:sp>
      <p:sp>
        <p:nvSpPr>
          <p:cNvPr id="1398" name="テキスト ボックス 10"/>
          <p:cNvSpPr txBox="1"/>
          <p:nvPr/>
        </p:nvSpPr>
        <p:spPr>
          <a:xfrm>
            <a:off x="3033116" y="4125519"/>
            <a:ext cx="2132772" cy="261610"/>
          </a:xfrm>
          <a:prstGeom prst="rect">
            <a:avLst/>
          </a:prstGeom>
          <a:noFill/>
        </p:spPr>
        <p:txBody>
          <a:bodyPr wrap="square" rtlCol="0">
            <a:spAutoFit/>
          </a:bodyPr>
          <a:lstStyle/>
          <a:p>
            <a:pPr marL="514350" algn="r"/>
            <a:r>
              <a:rPr lang="ja-JP" altLang="en-US" sz="1100" b="1">
                <a:solidFill>
                  <a:srgbClr val="992F3A"/>
                </a:solidFill>
                <a:latin typeface="+mn-ea"/>
              </a:rPr>
              <a:t>（正規のみ）</a:t>
            </a:r>
          </a:p>
        </p:txBody>
      </p:sp>
      <p:pic>
        <p:nvPicPr>
          <p:cNvPr id="2" name="図 1">
            <a:extLst>
              <a:ext uri="{FF2B5EF4-FFF2-40B4-BE49-F238E27FC236}">
                <a16:creationId xmlns:a16="http://schemas.microsoft.com/office/drawing/2014/main" id="{3D411D0D-3437-0950-5C89-87C398C5DBDE}"/>
              </a:ext>
            </a:extLst>
          </p:cNvPr>
          <p:cNvPicPr>
            <a:picLocks noChangeAspect="1"/>
          </p:cNvPicPr>
          <p:nvPr/>
        </p:nvPicPr>
        <p:blipFill>
          <a:blip r:embed="rId11"/>
          <a:stretch>
            <a:fillRect/>
          </a:stretch>
        </p:blipFill>
        <p:spPr>
          <a:xfrm>
            <a:off x="6894953" y="2212535"/>
            <a:ext cx="4781550" cy="3784600"/>
          </a:xfrm>
          <a:prstGeom prst="rect">
            <a:avLst/>
          </a:prstGeom>
        </p:spPr>
      </p:pic>
    </p:spTree>
    <p:extLst>
      <p:ext uri="{BB962C8B-B14F-4D97-AF65-F5344CB8AC3E}">
        <p14:creationId xmlns:p14="http://schemas.microsoft.com/office/powerpoint/2010/main" val="3436332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04"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73" imgH="473" progId="TCLayout.ActiveDocument.1">
                  <p:embed/>
                </p:oleObj>
              </mc:Choice>
              <mc:Fallback>
                <p:oleObj name="think-cellスライド" r:id="rId3" imgW="473" imgH="473" progId="TCLayout.ActiveDocument.1">
                  <p:embed/>
                  <p:pic>
                    <p:nvPicPr>
                      <p:cNvPr id="1404" name="think-cell data - do not delete" hidden="1"/>
                      <p:cNvPicPr>
                        <a:picLocks noChangeAspect="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05" name="Title 1"/>
          <p:cNvSpPr>
            <a:spLocks noGrp="1"/>
          </p:cNvSpPr>
          <p:nvPr>
            <p:ph type="title"/>
          </p:nvPr>
        </p:nvSpPr>
        <p:spPr/>
        <p:txBody>
          <a:bodyPr vert="horz"/>
          <a:lstStyle/>
          <a:p>
            <a:r>
              <a:rPr kumimoji="1" lang="en-US" altLang="ja-JP" dirty="0">
                <a:latin typeface="+mn-ea"/>
                <a:ea typeface="+mn-ea"/>
              </a:rPr>
              <a:t>2. </a:t>
            </a:r>
            <a:r>
              <a:rPr kumimoji="1" lang="ja-JP" altLang="en-US" dirty="0">
                <a:latin typeface="+mn-ea"/>
                <a:ea typeface="+mn-ea"/>
              </a:rPr>
              <a:t>一目で分かる</a:t>
            </a:r>
            <a:r>
              <a:rPr lang="ja-JP" altLang="en-US" dirty="0">
                <a:latin typeface="+mn-ea"/>
              </a:rPr>
              <a:t>広島調剤センター　</a:t>
            </a:r>
            <a:r>
              <a:rPr kumimoji="1" lang="ja-JP" altLang="en-US" dirty="0">
                <a:latin typeface="+mn-ea"/>
                <a:ea typeface="+mn-ea"/>
              </a:rPr>
              <a:t>会社詳細情報</a:t>
            </a:r>
            <a:endParaRPr lang="en-US" dirty="0">
              <a:latin typeface="+mn-ea"/>
              <a:ea typeface="+mn-ea"/>
            </a:endParaRPr>
          </a:p>
        </p:txBody>
      </p:sp>
      <p:cxnSp>
        <p:nvCxnSpPr>
          <p:cNvPr id="1406" name="Straight Connector 129"/>
          <p:cNvCxnSpPr>
            <a:cxnSpLocks/>
          </p:cNvCxnSpPr>
          <p:nvPr/>
        </p:nvCxnSpPr>
        <p:spPr>
          <a:xfrm>
            <a:off x="332888" y="1147618"/>
            <a:ext cx="114853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07" name="矢印: 五方向 148"/>
          <p:cNvSpPr/>
          <p:nvPr/>
        </p:nvSpPr>
        <p:spPr>
          <a:xfrm>
            <a:off x="3386596" y="809897"/>
            <a:ext cx="5377964" cy="337721"/>
          </a:xfrm>
          <a:prstGeom prst="rect">
            <a:avLst/>
          </a:prstGeom>
          <a:noFill/>
          <a:ln w="1587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a:ln>
                  <a:noFill/>
                </a:ln>
                <a:effectLst/>
                <a:uLnTx/>
                <a:uFillTx/>
                <a:latin typeface="+mn-ea"/>
                <a:cs typeface="+mn-cs"/>
              </a:rPr>
              <a:t>人的資本経営の成果</a:t>
            </a:r>
          </a:p>
        </p:txBody>
      </p:sp>
      <p:sp>
        <p:nvSpPr>
          <p:cNvPr id="1408" name="Flowchart: Process 64"/>
          <p:cNvSpPr/>
          <p:nvPr/>
        </p:nvSpPr>
        <p:spPr>
          <a:xfrm>
            <a:off x="353310" y="1894409"/>
            <a:ext cx="3719961" cy="3024887"/>
          </a:xfrm>
          <a:prstGeom prst="flowChartProcess">
            <a:avLst/>
          </a:prstGeom>
          <a:solidFill>
            <a:srgbClr val="F0D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pic>
        <p:nvPicPr>
          <p:cNvPr id="1409" name="Graphic 153" descr="Briefcase with solid fill"/>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1895" y="3399914"/>
            <a:ext cx="1554307" cy="1554307"/>
          </a:xfrm>
          <a:prstGeom prst="rect">
            <a:avLst/>
          </a:prstGeom>
        </p:spPr>
      </p:pic>
      <p:sp>
        <p:nvSpPr>
          <p:cNvPr id="1410" name="テキスト ボックス 17"/>
          <p:cNvSpPr txBox="1"/>
          <p:nvPr/>
        </p:nvSpPr>
        <p:spPr>
          <a:xfrm>
            <a:off x="875772" y="1916401"/>
            <a:ext cx="3197499" cy="523220"/>
          </a:xfrm>
          <a:prstGeom prst="rect">
            <a:avLst/>
          </a:prstGeom>
          <a:noFill/>
        </p:spPr>
        <p:txBody>
          <a:bodyPr wrap="square" rtlCol="0">
            <a:spAutoFit/>
          </a:bodyPr>
          <a:lstStyle/>
          <a:p>
            <a:pPr algn="r"/>
            <a:r>
              <a:rPr kumimoji="1" lang="ja-JP" altLang="en-US" sz="2800" b="1">
                <a:solidFill>
                  <a:schemeClr val="accent4">
                    <a:lumMod val="75000"/>
                  </a:schemeClr>
                </a:solidFill>
                <a:latin typeface="+mn-ea"/>
              </a:rPr>
              <a:t>労働生産性</a:t>
            </a:r>
          </a:p>
        </p:txBody>
      </p:sp>
      <p:sp>
        <p:nvSpPr>
          <p:cNvPr id="1411" name="テキスト ボックス 38"/>
          <p:cNvSpPr txBox="1"/>
          <p:nvPr/>
        </p:nvSpPr>
        <p:spPr>
          <a:xfrm>
            <a:off x="316204" y="2756673"/>
            <a:ext cx="3676817" cy="584775"/>
          </a:xfrm>
          <a:prstGeom prst="rect">
            <a:avLst/>
          </a:prstGeom>
          <a:noFill/>
        </p:spPr>
        <p:txBody>
          <a:bodyPr wrap="square" rtlCol="0">
            <a:spAutoFit/>
          </a:bodyPr>
          <a:lstStyle/>
          <a:p>
            <a:pPr marL="514350" algn="r"/>
            <a:r>
              <a:rPr lang="ja-JP" altLang="en-US" sz="3200" b="1" dirty="0">
                <a:solidFill>
                  <a:srgbClr val="992F3A"/>
                </a:solidFill>
                <a:latin typeface="+mn-ea"/>
              </a:rPr>
              <a:t>５００万円</a:t>
            </a:r>
            <a:r>
              <a:rPr lang="en-US" altLang="ja-JP" sz="3200" b="1" dirty="0">
                <a:solidFill>
                  <a:srgbClr val="992F3A"/>
                </a:solidFill>
                <a:latin typeface="+mn-ea"/>
              </a:rPr>
              <a:t>/</a:t>
            </a:r>
            <a:r>
              <a:rPr lang="ja-JP" altLang="en-US" sz="3200" b="1" dirty="0">
                <a:solidFill>
                  <a:srgbClr val="992F3A"/>
                </a:solidFill>
                <a:latin typeface="+mn-ea"/>
              </a:rPr>
              <a:t>人</a:t>
            </a:r>
          </a:p>
        </p:txBody>
      </p:sp>
      <p:sp>
        <p:nvSpPr>
          <p:cNvPr id="1412" name="Flowchart: Process 65"/>
          <p:cNvSpPr/>
          <p:nvPr/>
        </p:nvSpPr>
        <p:spPr>
          <a:xfrm>
            <a:off x="4236019" y="1894409"/>
            <a:ext cx="3719961" cy="3024887"/>
          </a:xfrm>
          <a:prstGeom prst="flowChartProcess">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grpSp>
        <p:nvGrpSpPr>
          <p:cNvPr id="1413" name="グループ化 89"/>
          <p:cNvGrpSpPr/>
          <p:nvPr/>
        </p:nvGrpSpPr>
        <p:grpSpPr>
          <a:xfrm>
            <a:off x="4324634" y="3409283"/>
            <a:ext cx="1554307" cy="1554307"/>
            <a:chOff x="12842646" y="5150498"/>
            <a:chExt cx="442858" cy="396224"/>
          </a:xfrm>
        </p:grpSpPr>
        <p:pic>
          <p:nvPicPr>
            <p:cNvPr id="1414" name="グラフィックス 90" descr="棒グラフ (上昇) 単色塗りつぶし"/>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42646" y="5150498"/>
              <a:ext cx="379353" cy="379353"/>
            </a:xfrm>
            <a:prstGeom prst="rect">
              <a:avLst/>
            </a:prstGeom>
          </p:spPr>
        </p:pic>
        <p:pic>
          <p:nvPicPr>
            <p:cNvPr id="1415" name="グラフィックス 91" descr="歯車 1 つ 単色塗りつぶし"/>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062613" y="5323831"/>
              <a:ext cx="222891" cy="222891"/>
            </a:xfrm>
            <a:prstGeom prst="rect">
              <a:avLst/>
            </a:prstGeom>
          </p:spPr>
        </p:pic>
      </p:grpSp>
      <p:sp>
        <p:nvSpPr>
          <p:cNvPr id="1416" name="テキスト ボックス 36"/>
          <p:cNvSpPr txBox="1"/>
          <p:nvPr/>
        </p:nvSpPr>
        <p:spPr>
          <a:xfrm>
            <a:off x="4758481" y="1916401"/>
            <a:ext cx="3197499" cy="954107"/>
          </a:xfrm>
          <a:prstGeom prst="rect">
            <a:avLst/>
          </a:prstGeom>
          <a:noFill/>
        </p:spPr>
        <p:txBody>
          <a:bodyPr wrap="square" rtlCol="0">
            <a:spAutoFit/>
          </a:bodyPr>
          <a:lstStyle/>
          <a:p>
            <a:pPr algn="r"/>
            <a:r>
              <a:rPr lang="ja-JP" altLang="en-US" sz="2800" b="1">
                <a:latin typeface="+mn-ea"/>
              </a:rPr>
              <a:t>従業員</a:t>
            </a:r>
            <a:r>
              <a:rPr lang="en-US" altLang="ja-JP" sz="2800" b="1">
                <a:latin typeface="+mn-ea"/>
              </a:rPr>
              <a:t>1</a:t>
            </a:r>
            <a:r>
              <a:rPr lang="ja-JP" altLang="en-US" sz="2800" b="1">
                <a:latin typeface="+mn-ea"/>
              </a:rPr>
              <a:t>人当たりの収益</a:t>
            </a:r>
            <a:endParaRPr kumimoji="1" lang="ja-JP" altLang="en-US" sz="2800" b="1">
              <a:latin typeface="+mn-ea"/>
            </a:endParaRPr>
          </a:p>
        </p:txBody>
      </p:sp>
      <p:sp>
        <p:nvSpPr>
          <p:cNvPr id="1417" name="テキスト ボックス 39"/>
          <p:cNvSpPr txBox="1"/>
          <p:nvPr/>
        </p:nvSpPr>
        <p:spPr>
          <a:xfrm>
            <a:off x="3533775" y="2756673"/>
            <a:ext cx="4296563" cy="584775"/>
          </a:xfrm>
          <a:prstGeom prst="rect">
            <a:avLst/>
          </a:prstGeom>
          <a:noFill/>
        </p:spPr>
        <p:txBody>
          <a:bodyPr wrap="square" rtlCol="0">
            <a:spAutoFit/>
          </a:bodyPr>
          <a:lstStyle/>
          <a:p>
            <a:pPr marL="514350" algn="r"/>
            <a:r>
              <a:rPr lang="en-US" altLang="ja-JP" sz="3200" b="1" dirty="0">
                <a:solidFill>
                  <a:srgbClr val="992F3A"/>
                </a:solidFill>
                <a:latin typeface="+mn-ea"/>
              </a:rPr>
              <a:t>37</a:t>
            </a:r>
            <a:r>
              <a:rPr lang="ja-JP" altLang="en-US" sz="3200" b="1" dirty="0">
                <a:solidFill>
                  <a:srgbClr val="992F3A"/>
                </a:solidFill>
                <a:latin typeface="+mn-ea"/>
              </a:rPr>
              <a:t>万円</a:t>
            </a:r>
            <a:r>
              <a:rPr lang="en-US" altLang="ja-JP" sz="3200" b="1" dirty="0">
                <a:solidFill>
                  <a:srgbClr val="992F3A"/>
                </a:solidFill>
                <a:latin typeface="+mn-ea"/>
              </a:rPr>
              <a:t>/</a:t>
            </a:r>
            <a:r>
              <a:rPr lang="ja-JP" altLang="en-US" sz="3200" b="1" dirty="0">
                <a:solidFill>
                  <a:srgbClr val="992F3A"/>
                </a:solidFill>
                <a:latin typeface="+mn-ea"/>
              </a:rPr>
              <a:t>人</a:t>
            </a:r>
          </a:p>
        </p:txBody>
      </p:sp>
      <p:sp>
        <p:nvSpPr>
          <p:cNvPr id="1418" name="Flowchart: Process 64"/>
          <p:cNvSpPr/>
          <p:nvPr/>
        </p:nvSpPr>
        <p:spPr>
          <a:xfrm>
            <a:off x="8118729" y="1894409"/>
            <a:ext cx="3719961" cy="3024887"/>
          </a:xfrm>
          <a:prstGeom prst="flowChartProcess">
            <a:avLst/>
          </a:prstGeom>
          <a:solidFill>
            <a:srgbClr val="F0D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sp>
        <p:nvSpPr>
          <p:cNvPr id="1419" name="テキスト ボックス 22"/>
          <p:cNvSpPr txBox="1"/>
          <p:nvPr/>
        </p:nvSpPr>
        <p:spPr>
          <a:xfrm>
            <a:off x="8641191" y="1916401"/>
            <a:ext cx="3197499" cy="954107"/>
          </a:xfrm>
          <a:prstGeom prst="rect">
            <a:avLst/>
          </a:prstGeom>
          <a:noFill/>
        </p:spPr>
        <p:txBody>
          <a:bodyPr wrap="square" rtlCol="0">
            <a:spAutoFit/>
          </a:bodyPr>
          <a:lstStyle/>
          <a:p>
            <a:pPr algn="r"/>
            <a:r>
              <a:rPr kumimoji="1" lang="ja-JP" altLang="en-US" sz="2800" b="1">
                <a:solidFill>
                  <a:schemeClr val="accent4">
                    <a:lumMod val="75000"/>
                  </a:schemeClr>
                </a:solidFill>
                <a:latin typeface="+mn-ea"/>
              </a:rPr>
              <a:t>エンゲージメント</a:t>
            </a:r>
            <a:endParaRPr kumimoji="1" lang="en-US" altLang="ja-JP" sz="2800" b="1">
              <a:solidFill>
                <a:schemeClr val="accent4">
                  <a:lumMod val="75000"/>
                </a:schemeClr>
              </a:solidFill>
              <a:latin typeface="+mn-ea"/>
            </a:endParaRPr>
          </a:p>
          <a:p>
            <a:pPr algn="r"/>
            <a:r>
              <a:rPr kumimoji="1" lang="ja-JP" altLang="en-US" sz="2800" b="1">
                <a:solidFill>
                  <a:schemeClr val="accent4">
                    <a:lumMod val="75000"/>
                  </a:schemeClr>
                </a:solidFill>
                <a:latin typeface="+mn-ea"/>
              </a:rPr>
              <a:t>（総合スコア）</a:t>
            </a:r>
          </a:p>
        </p:txBody>
      </p:sp>
      <p:pic>
        <p:nvPicPr>
          <p:cNvPr id="1420" name="グラフィックス 85" descr="熱望 単色塗りつぶし"/>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21242" y="3178987"/>
            <a:ext cx="1554307" cy="1647386"/>
          </a:xfrm>
          <a:prstGeom prst="rect">
            <a:avLst/>
          </a:prstGeom>
        </p:spPr>
      </p:pic>
      <p:sp>
        <p:nvSpPr>
          <p:cNvPr id="1421" name="テキスト ボックス 40"/>
          <p:cNvSpPr txBox="1"/>
          <p:nvPr/>
        </p:nvSpPr>
        <p:spPr>
          <a:xfrm>
            <a:off x="8313349" y="2756673"/>
            <a:ext cx="3444076" cy="584775"/>
          </a:xfrm>
          <a:prstGeom prst="rect">
            <a:avLst/>
          </a:prstGeom>
          <a:noFill/>
        </p:spPr>
        <p:txBody>
          <a:bodyPr wrap="square" rtlCol="0">
            <a:spAutoFit/>
          </a:bodyPr>
          <a:lstStyle/>
          <a:p>
            <a:pPr marL="514350" algn="r"/>
            <a:r>
              <a:rPr lang="en-US" altLang="ja-JP" sz="3200" b="1" dirty="0">
                <a:solidFill>
                  <a:srgbClr val="992F3A"/>
                </a:solidFill>
                <a:latin typeface="+mn-ea"/>
              </a:rPr>
              <a:t>2.7/5</a:t>
            </a:r>
            <a:r>
              <a:rPr lang="ja-JP" altLang="en-US" sz="3200" b="1" dirty="0">
                <a:solidFill>
                  <a:srgbClr val="992F3A"/>
                </a:solidFill>
                <a:latin typeface="+mn-ea"/>
              </a:rPr>
              <a:t>点</a:t>
            </a:r>
            <a:endParaRPr lang="en-US" altLang="ja-JP" sz="3200" b="1" dirty="0">
              <a:solidFill>
                <a:srgbClr val="992F3A"/>
              </a:solidFill>
              <a:latin typeface="+mn-ea"/>
            </a:endParaRPr>
          </a:p>
        </p:txBody>
      </p:sp>
      <p:sp>
        <p:nvSpPr>
          <p:cNvPr id="1422"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
        <p:nvSpPr>
          <p:cNvPr id="1423" name="テキスト ボックス 3"/>
          <p:cNvSpPr txBox="1"/>
          <p:nvPr/>
        </p:nvSpPr>
        <p:spPr>
          <a:xfrm>
            <a:off x="1940499" y="4642297"/>
            <a:ext cx="2132772" cy="276999"/>
          </a:xfrm>
          <a:prstGeom prst="rect">
            <a:avLst/>
          </a:prstGeom>
          <a:noFill/>
        </p:spPr>
        <p:txBody>
          <a:bodyPr wrap="square" rtlCol="0">
            <a:spAutoFit/>
          </a:bodyPr>
          <a:lstStyle/>
          <a:p>
            <a:pPr marL="514350" algn="r"/>
            <a:r>
              <a:rPr lang="ja-JP" altLang="en-US" sz="1200" b="1">
                <a:solidFill>
                  <a:srgbClr val="992F3A"/>
                </a:solidFill>
                <a:latin typeface="+mn-ea"/>
              </a:rPr>
              <a:t>（全体）</a:t>
            </a:r>
          </a:p>
        </p:txBody>
      </p:sp>
      <p:sp>
        <p:nvSpPr>
          <p:cNvPr id="1424" name="テキスト ボックス 4"/>
          <p:cNvSpPr txBox="1"/>
          <p:nvPr/>
        </p:nvSpPr>
        <p:spPr>
          <a:xfrm>
            <a:off x="5823208" y="4642297"/>
            <a:ext cx="2132772" cy="276999"/>
          </a:xfrm>
          <a:prstGeom prst="rect">
            <a:avLst/>
          </a:prstGeom>
          <a:noFill/>
        </p:spPr>
        <p:txBody>
          <a:bodyPr wrap="square" rtlCol="0">
            <a:spAutoFit/>
          </a:bodyPr>
          <a:lstStyle/>
          <a:p>
            <a:pPr marL="514350" algn="r"/>
            <a:r>
              <a:rPr lang="ja-JP" altLang="en-US" sz="1200" b="1">
                <a:solidFill>
                  <a:srgbClr val="992F3A"/>
                </a:solidFill>
                <a:latin typeface="+mn-ea"/>
              </a:rPr>
              <a:t>（全体）</a:t>
            </a:r>
          </a:p>
        </p:txBody>
      </p:sp>
      <p:sp>
        <p:nvSpPr>
          <p:cNvPr id="1425" name="テキスト ボックス 5"/>
          <p:cNvSpPr txBox="1"/>
          <p:nvPr/>
        </p:nvSpPr>
        <p:spPr>
          <a:xfrm>
            <a:off x="9705918" y="4657686"/>
            <a:ext cx="2132772" cy="276999"/>
          </a:xfrm>
          <a:prstGeom prst="rect">
            <a:avLst/>
          </a:prstGeom>
          <a:noFill/>
        </p:spPr>
        <p:txBody>
          <a:bodyPr wrap="square" rtlCol="0">
            <a:spAutoFit/>
          </a:bodyPr>
          <a:lstStyle/>
          <a:p>
            <a:pPr marL="514350" algn="r"/>
            <a:r>
              <a:rPr lang="ja-JP" altLang="en-US" sz="1200" b="1">
                <a:solidFill>
                  <a:srgbClr val="992F3A"/>
                </a:solidFill>
                <a:latin typeface="+mn-ea"/>
              </a:rPr>
              <a:t>（正規のみ）</a:t>
            </a:r>
          </a:p>
        </p:txBody>
      </p:sp>
    </p:spTree>
    <p:extLst>
      <p:ext uri="{BB962C8B-B14F-4D97-AF65-F5344CB8AC3E}">
        <p14:creationId xmlns:p14="http://schemas.microsoft.com/office/powerpoint/2010/main" val="25815242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デザインの設定">
  <a:themeElements>
    <a:clrScheme name="編集後">
      <a:dk1>
        <a:srgbClr val="2E2E38"/>
      </a:dk1>
      <a:lt1>
        <a:srgbClr val="FFFFFF"/>
      </a:lt1>
      <a:dk2>
        <a:srgbClr val="E2E2E6"/>
      </a:dk2>
      <a:lt2>
        <a:srgbClr val="992F3A"/>
      </a:lt2>
      <a:accent1>
        <a:srgbClr val="D70021"/>
      </a:accent1>
      <a:accent2>
        <a:srgbClr val="00B3E8"/>
      </a:accent2>
      <a:accent3>
        <a:srgbClr val="E2E2E6"/>
      </a:accent3>
      <a:accent4>
        <a:srgbClr val="747480"/>
      </a:accent4>
      <a:accent5>
        <a:srgbClr val="C4C4CD"/>
      </a:accent5>
      <a:accent6>
        <a:srgbClr val="FFE600"/>
      </a:accent6>
      <a:hlink>
        <a:srgbClr val="0000FF"/>
      </a:hlink>
      <a:folHlink>
        <a:srgbClr val="800080"/>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lnDef>
      <a:spPr>
        <a:custGeom>
          <a:avLst/>
          <a:gdLst/>
          <a:ahLst/>
          <a:cxnLst/>
          <a:rect l="l" t="t" r="r" b="b"/>
          <a:pathLst/>
        </a:custGeom>
      </a:spPr>
      <a:bodyPr vertOverflow="overflow" horzOverflow="overflow"/>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746C02C0207134686E93B7C43134AC5" ma:contentTypeVersion="15" ma:contentTypeDescription="新しいドキュメントを作成します。" ma:contentTypeScope="" ma:versionID="48cb35dd6834aa66449190eea378397f">
  <xsd:schema xmlns:xsd="http://www.w3.org/2001/XMLSchema" xmlns:xs="http://www.w3.org/2001/XMLSchema" xmlns:p="http://schemas.microsoft.com/office/2006/metadata/properties" xmlns:ns2="cc5de2a0-9b1f-467d-b6db-ddb7716e5679" xmlns:ns3="7bf891e1-9d46-45e6-ad60-145cc766b9d6" targetNamespace="http://schemas.microsoft.com/office/2006/metadata/properties" ma:root="true" ma:fieldsID="6ee980e83f9d6e2db39e0913bbf6a597" ns2:_="" ns3:_="">
    <xsd:import namespace="cc5de2a0-9b1f-467d-b6db-ddb7716e5679"/>
    <xsd:import namespace="7bf891e1-9d46-45e6-ad60-145cc766b9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5de2a0-9b1f-467d-b6db-ddb7716e56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画像タグ" ma:readOnly="false" ma:fieldId="{5cf76f15-5ced-4ddc-b409-7134ff3c332f}" ma:taxonomyMulti="true" ma:sspId="33ef62f9-2e07-484b-bd79-00aec90129f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f891e1-9d46-45e6-ad60-145cc766b9d6" elementFormDefault="qualified">
    <xsd:import namespace="http://schemas.microsoft.com/office/2006/documentManagement/types"/>
    <xsd:import namespace="http://schemas.microsoft.com/office/infopath/2007/PartnerControls"/>
    <xsd:element name="SharedWithUsers" ma:index="1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共有相手の詳細情報" ma:internalName="SharedWithDetails" ma:readOnly="true">
      <xsd:simpleType>
        <xsd:restriction base="dms:Note">
          <xsd:maxLength value="255"/>
        </xsd:restriction>
      </xsd:simpleType>
    </xsd:element>
    <xsd:element name="TaxCatchAll" ma:index="16" nillable="true" ma:displayName="Taxonomy Catch All Column" ma:hidden="true" ma:list="{82f2d9c8-e9a0-4c42-9d5c-75919a59d875}" ma:internalName="TaxCatchAll" ma:showField="CatchAllData" ma:web="7bf891e1-9d46-45e6-ad60-145cc766b9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bf891e1-9d46-45e6-ad60-145cc766b9d6" xsi:nil="true"/>
    <lcf76f155ced4ddcb4097134ff3c332f xmlns="cc5de2a0-9b1f-467d-b6db-ddb7716e567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7BB01E-9200-4223-8D58-47AC36771D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5de2a0-9b1f-467d-b6db-ddb7716e5679"/>
    <ds:schemaRef ds:uri="7bf891e1-9d46-45e6-ad60-145cc766b9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7FEC37-9034-4D3F-8F60-507D5215C7BD}">
  <ds:schemaRefs>
    <ds:schemaRef ds:uri="cc5de2a0-9b1f-467d-b6db-ddb7716e5679"/>
    <ds:schemaRef ds:uri="http://purl.org/dc/elements/1.1/"/>
    <ds:schemaRef ds:uri="http://schemas.microsoft.com/office/2006/documentManagement/types"/>
    <ds:schemaRef ds:uri="http://schemas.microsoft.com/office/2006/metadata/properties"/>
    <ds:schemaRef ds:uri="http://purl.org/dc/dcmitype/"/>
    <ds:schemaRef ds:uri="http://www.w3.org/XML/1998/namespace"/>
    <ds:schemaRef ds:uri="http://purl.org/dc/terms/"/>
    <ds:schemaRef ds:uri="http://schemas.openxmlformats.org/package/2006/metadata/core-properties"/>
    <ds:schemaRef ds:uri="http://schemas.microsoft.com/office/infopath/2007/PartnerControls"/>
    <ds:schemaRef ds:uri="7bf891e1-9d46-45e6-ad60-145cc766b9d6"/>
  </ds:schemaRefs>
</ds:datastoreItem>
</file>

<file path=customXml/itemProps3.xml><?xml version="1.0" encoding="utf-8"?>
<ds:datastoreItem xmlns:ds="http://schemas.openxmlformats.org/officeDocument/2006/customXml" ds:itemID="{BF6BFDFD-EF93-4FC6-91DE-7F1C477F5B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2457</TotalTime>
  <Words>7379</Words>
  <Application>Microsoft Office PowerPoint</Application>
  <PresentationFormat>ワイド画面</PresentationFormat>
  <Paragraphs>1194</Paragraphs>
  <Slides>36</Slides>
  <Notes>6</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36</vt:i4>
      </vt:variant>
    </vt:vector>
  </HeadingPairs>
  <TitlesOfParts>
    <vt:vector size="45" baseType="lpstr">
      <vt:lpstr>BIZ UDPゴシック</vt:lpstr>
      <vt:lpstr>HGS行書体</vt:lpstr>
      <vt:lpstr>游ゴシック</vt:lpstr>
      <vt:lpstr>Arial</vt:lpstr>
      <vt:lpstr>Calibri</vt:lpstr>
      <vt:lpstr>Wingdings</vt:lpstr>
      <vt:lpstr>Wingdings 3</vt:lpstr>
      <vt:lpstr>デザインの設定</vt:lpstr>
      <vt:lpstr>think-cellスライド</vt:lpstr>
      <vt:lpstr>PowerPoint プレゼンテーション</vt:lpstr>
      <vt:lpstr>PowerPoint プレゼンテーション</vt:lpstr>
      <vt:lpstr>1. 代表者メッセージ</vt:lpstr>
      <vt:lpstr>2. 一目で分かる広島調剤センター　企業理念</vt:lpstr>
      <vt:lpstr>2. 一目で分かる広島調剤センター　会社基本情報</vt:lpstr>
      <vt:lpstr>2. 一目で分かる広島調剤センター　会社詳細情報</vt:lpstr>
      <vt:lpstr>2. 一目で分かる広島調剤センター　会社詳細情報</vt:lpstr>
      <vt:lpstr>2. 一目で分かる広島調剤センター　会社詳細情報</vt:lpstr>
      <vt:lpstr>2. 一目で分かる広島調剤センター　会社詳細情報</vt:lpstr>
      <vt:lpstr>2. 一目で分かる広島調剤センター　福利厚生情報</vt:lpstr>
      <vt:lpstr>3. 事業の紹介</vt:lpstr>
      <vt:lpstr>3. 事業の紹介</vt:lpstr>
      <vt:lpstr>3. 事業の紹介</vt:lpstr>
      <vt:lpstr>4. 人的資本経営の基本方針</vt:lpstr>
      <vt:lpstr>5. 人的資本経営における取組（全体像）</vt:lpstr>
      <vt:lpstr>5. 人的資本経営における取組（個別）</vt:lpstr>
      <vt:lpstr>5. 人的資本経営における取組（個別）</vt:lpstr>
      <vt:lpstr>5. 人的資本経営における取組（個別）</vt:lpstr>
      <vt:lpstr>6. 人的資本経営データ（一覧）</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 エンゲージメントスコア</vt:lpstr>
      <vt:lpstr>用語集 （１/3）</vt:lpstr>
      <vt:lpstr>用語集 （2/3）</vt:lpstr>
      <vt:lpstr>用語集 （3/3）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owner</dc:creator>
  <cp:lastModifiedBy>木下久実</cp:lastModifiedBy>
  <cp:revision>18</cp:revision>
  <dcterms:modified xsi:type="dcterms:W3CDTF">2026-02-26T02:46:14Z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0x0101008746C02C0207134686E93B7C43134AC5</vt:lpwstr>
  </property>
</Properties>
</file>